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20"/>
  </p:notesMasterIdLst>
  <p:handoutMasterIdLst>
    <p:handoutMasterId r:id="rId21"/>
  </p:handoutMasterIdLst>
  <p:sldIdLst>
    <p:sldId id="256" r:id="rId2"/>
    <p:sldId id="351" r:id="rId3"/>
    <p:sldId id="258" r:id="rId4"/>
    <p:sldId id="338" r:id="rId5"/>
    <p:sldId id="354" r:id="rId6"/>
    <p:sldId id="355" r:id="rId7"/>
    <p:sldId id="358" r:id="rId8"/>
    <p:sldId id="359" r:id="rId9"/>
    <p:sldId id="360" r:id="rId10"/>
    <p:sldId id="343" r:id="rId11"/>
    <p:sldId id="344" r:id="rId12"/>
    <p:sldId id="350" r:id="rId13"/>
    <p:sldId id="361" r:id="rId14"/>
    <p:sldId id="363" r:id="rId15"/>
    <p:sldId id="362" r:id="rId16"/>
    <p:sldId id="339" r:id="rId17"/>
    <p:sldId id="364" r:id="rId18"/>
    <p:sldId id="296" r:id="rId19"/>
  </p:sldIdLst>
  <p:sldSz cx="9144000" cy="6858000" type="screen4x3"/>
  <p:notesSz cx="6807200" cy="9939338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A7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6011" autoAdjust="0"/>
    <p:restoredTop sz="94660" autoAdjust="0"/>
  </p:normalViewPr>
  <p:slideViewPr>
    <p:cSldViewPr snapToGrid="0" snapToObjects="1">
      <p:cViewPr>
        <p:scale>
          <a:sx n="66" d="100"/>
          <a:sy n="66" d="100"/>
        </p:scale>
        <p:origin x="-2004" y="-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44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ntcfs\Prp\PRP\PRP%20Vehicle%20application%20database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ntcfs\Prp\PRP\PRP%20Applications%20from%20110323%20for%20Sri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AU" dirty="0"/>
              <a:t>PBS applications per meeting</a:t>
            </a:r>
          </a:p>
        </c:rich>
      </c:tx>
      <c:layout>
        <c:manualLayout>
          <c:xMode val="edge"/>
          <c:yMode val="edge"/>
          <c:x val="0.366272965879265"/>
          <c:y val="3.7234274287142703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5.4333764553686902E-2"/>
          <c:y val="0.16040955631399301"/>
          <c:w val="0.93272962483829303"/>
          <c:h val="0.5699658703071670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dPt>
            <c:idx val="14"/>
            <c:invertIfNegative val="0"/>
            <c:bubble3D val="0"/>
          </c:dPt>
          <c:dPt>
            <c:idx val="15"/>
            <c:invertIfNegative val="0"/>
            <c:bubble3D val="0"/>
          </c:dPt>
          <c:dPt>
            <c:idx val="16"/>
            <c:invertIfNegative val="0"/>
            <c:bubble3D val="0"/>
          </c:dPt>
          <c:dPt>
            <c:idx val="17"/>
            <c:invertIfNegative val="0"/>
            <c:bubble3D val="0"/>
          </c:dPt>
          <c:dPt>
            <c:idx val="18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c:spPr>
          </c:dPt>
          <c:dPt>
            <c:idx val="19"/>
            <c:invertIfNegative val="0"/>
            <c:bubble3D val="0"/>
          </c:dPt>
          <c:dPt>
            <c:idx val="20"/>
            <c:invertIfNegative val="0"/>
            <c:bubble3D val="0"/>
          </c:dPt>
          <c:dPt>
            <c:idx val="22"/>
            <c:invertIfNegative val="0"/>
            <c:bubble3D val="0"/>
            <c:spPr>
              <a:solidFill>
                <a:srgbClr val="FF0000"/>
              </a:solidFill>
            </c:spPr>
          </c:dPt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trendline>
            <c:trendlineType val="linear"/>
            <c:dispRSqr val="0"/>
            <c:dispEq val="0"/>
          </c:trendline>
          <c:cat>
            <c:strRef>
              <c:f>KPI!$K$1:$AG$1</c:f>
              <c:strCache>
                <c:ptCount val="23"/>
                <c:pt idx="0">
                  <c:v>Meeting 1</c:v>
                </c:pt>
                <c:pt idx="1">
                  <c:v>Meeting 2</c:v>
                </c:pt>
                <c:pt idx="2">
                  <c:v>Meeting 3</c:v>
                </c:pt>
                <c:pt idx="3">
                  <c:v>Meeting 4</c:v>
                </c:pt>
                <c:pt idx="4">
                  <c:v>Meeting 5</c:v>
                </c:pt>
                <c:pt idx="5">
                  <c:v>Meeting 6</c:v>
                </c:pt>
                <c:pt idx="6">
                  <c:v>Meeting 7</c:v>
                </c:pt>
                <c:pt idx="7">
                  <c:v>Meeting 8</c:v>
                </c:pt>
                <c:pt idx="8">
                  <c:v>Meeting 9</c:v>
                </c:pt>
                <c:pt idx="9">
                  <c:v>Meeting 10</c:v>
                </c:pt>
                <c:pt idx="10">
                  <c:v>Meeting 11</c:v>
                </c:pt>
                <c:pt idx="11">
                  <c:v>Meeting 12</c:v>
                </c:pt>
                <c:pt idx="12">
                  <c:v>Meeting 13</c:v>
                </c:pt>
                <c:pt idx="13">
                  <c:v>Meeting 14</c:v>
                </c:pt>
                <c:pt idx="14">
                  <c:v>Meeting 15</c:v>
                </c:pt>
                <c:pt idx="15">
                  <c:v>Meeting 16</c:v>
                </c:pt>
                <c:pt idx="16">
                  <c:v>Meeting 17</c:v>
                </c:pt>
                <c:pt idx="17">
                  <c:v>Meeting 18</c:v>
                </c:pt>
                <c:pt idx="18">
                  <c:v>Meeting 19</c:v>
                </c:pt>
                <c:pt idx="19">
                  <c:v>Meeting 20</c:v>
                </c:pt>
                <c:pt idx="20">
                  <c:v>Meeting 21</c:v>
                </c:pt>
                <c:pt idx="21">
                  <c:v>Meeting 22</c:v>
                </c:pt>
                <c:pt idx="22">
                  <c:v>Meeting 23</c:v>
                </c:pt>
              </c:strCache>
            </c:strRef>
          </c:cat>
          <c:val>
            <c:numRef>
              <c:f>KPI!$K$2:$AG$2</c:f>
              <c:numCache>
                <c:formatCode>General</c:formatCode>
                <c:ptCount val="23"/>
                <c:pt idx="0">
                  <c:v>0</c:v>
                </c:pt>
                <c:pt idx="1">
                  <c:v>4</c:v>
                </c:pt>
                <c:pt idx="2">
                  <c:v>7</c:v>
                </c:pt>
                <c:pt idx="3">
                  <c:v>7</c:v>
                </c:pt>
                <c:pt idx="4">
                  <c:v>4</c:v>
                </c:pt>
                <c:pt idx="5">
                  <c:v>7</c:v>
                </c:pt>
                <c:pt idx="6">
                  <c:v>10</c:v>
                </c:pt>
                <c:pt idx="7">
                  <c:v>8</c:v>
                </c:pt>
                <c:pt idx="8">
                  <c:v>8</c:v>
                </c:pt>
                <c:pt idx="9">
                  <c:v>9</c:v>
                </c:pt>
                <c:pt idx="10">
                  <c:v>8</c:v>
                </c:pt>
                <c:pt idx="11">
                  <c:v>9</c:v>
                </c:pt>
                <c:pt idx="12">
                  <c:v>17</c:v>
                </c:pt>
                <c:pt idx="13">
                  <c:v>16</c:v>
                </c:pt>
                <c:pt idx="14">
                  <c:v>25</c:v>
                </c:pt>
                <c:pt idx="15">
                  <c:v>20</c:v>
                </c:pt>
                <c:pt idx="16">
                  <c:v>16</c:v>
                </c:pt>
                <c:pt idx="17">
                  <c:v>35</c:v>
                </c:pt>
                <c:pt idx="18">
                  <c:v>27</c:v>
                </c:pt>
                <c:pt idx="19">
                  <c:v>24</c:v>
                </c:pt>
                <c:pt idx="20">
                  <c:v>45</c:v>
                </c:pt>
                <c:pt idx="21">
                  <c:v>23</c:v>
                </c:pt>
                <c:pt idx="22">
                  <c:v>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0101888"/>
        <c:axId val="168722432"/>
      </c:barChart>
      <c:catAx>
        <c:axId val="1601018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270000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68722432"/>
        <c:crosses val="autoZero"/>
        <c:auto val="1"/>
        <c:lblAlgn val="ctr"/>
        <c:lblOffset val="100"/>
        <c:noMultiLvlLbl val="0"/>
      </c:catAx>
      <c:valAx>
        <c:axId val="168722432"/>
        <c:scaling>
          <c:orientation val="minMax"/>
          <c:min val="0"/>
        </c:scaling>
        <c:delete val="0"/>
        <c:axPos val="l"/>
        <c:majorGridlines>
          <c:spPr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60101888"/>
        <c:crossesAt val="1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AU" dirty="0"/>
              <a:t>Final Approvals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3.6824219577409903E-2"/>
          <c:y val="0.119451957437942"/>
          <c:w val="0.94645062749509301"/>
          <c:h val="0.691395710695779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'FA''s Issued'!$B$1</c:f>
              <c:strCache>
                <c:ptCount val="1"/>
                <c:pt idx="0">
                  <c:v>Totals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Pt>
            <c:idx val="35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36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37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38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39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40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41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42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43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44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45"/>
            <c:invertIfNegative val="0"/>
            <c:bubble3D val="0"/>
            <c:spPr>
              <a:solidFill>
                <a:srgbClr val="00B050"/>
              </a:solidFill>
            </c:spPr>
          </c:dPt>
          <c:cat>
            <c:numRef>
              <c:f>'FA''s Issued'!$A$2:$A$47</c:f>
              <c:numCache>
                <c:formatCode>mmm\-yy</c:formatCode>
                <c:ptCount val="46"/>
                <c:pt idx="0">
                  <c:v>39845</c:v>
                </c:pt>
                <c:pt idx="1">
                  <c:v>39873</c:v>
                </c:pt>
                <c:pt idx="2">
                  <c:v>39904</c:v>
                </c:pt>
                <c:pt idx="3">
                  <c:v>39934</c:v>
                </c:pt>
                <c:pt idx="4">
                  <c:v>39965</c:v>
                </c:pt>
                <c:pt idx="5">
                  <c:v>39995</c:v>
                </c:pt>
                <c:pt idx="6">
                  <c:v>40026</c:v>
                </c:pt>
                <c:pt idx="7">
                  <c:v>40057</c:v>
                </c:pt>
                <c:pt idx="8">
                  <c:v>40087</c:v>
                </c:pt>
                <c:pt idx="9">
                  <c:v>40118</c:v>
                </c:pt>
                <c:pt idx="10">
                  <c:v>40148</c:v>
                </c:pt>
                <c:pt idx="11">
                  <c:v>40179</c:v>
                </c:pt>
                <c:pt idx="12">
                  <c:v>40210</c:v>
                </c:pt>
                <c:pt idx="13">
                  <c:v>40238</c:v>
                </c:pt>
                <c:pt idx="14">
                  <c:v>40269</c:v>
                </c:pt>
                <c:pt idx="15">
                  <c:v>40299</c:v>
                </c:pt>
                <c:pt idx="16">
                  <c:v>40330</c:v>
                </c:pt>
                <c:pt idx="17">
                  <c:v>40360</c:v>
                </c:pt>
                <c:pt idx="18">
                  <c:v>40391</c:v>
                </c:pt>
                <c:pt idx="19">
                  <c:v>40422</c:v>
                </c:pt>
                <c:pt idx="20">
                  <c:v>40452</c:v>
                </c:pt>
                <c:pt idx="21">
                  <c:v>40483</c:v>
                </c:pt>
                <c:pt idx="22">
                  <c:v>40513</c:v>
                </c:pt>
                <c:pt idx="23">
                  <c:v>40544</c:v>
                </c:pt>
                <c:pt idx="24">
                  <c:v>40575</c:v>
                </c:pt>
                <c:pt idx="25">
                  <c:v>40603</c:v>
                </c:pt>
                <c:pt idx="26">
                  <c:v>40634</c:v>
                </c:pt>
                <c:pt idx="27">
                  <c:v>40664</c:v>
                </c:pt>
                <c:pt idx="28">
                  <c:v>40695</c:v>
                </c:pt>
                <c:pt idx="29">
                  <c:v>40725</c:v>
                </c:pt>
                <c:pt idx="30">
                  <c:v>40756</c:v>
                </c:pt>
                <c:pt idx="31">
                  <c:v>40787</c:v>
                </c:pt>
                <c:pt idx="32">
                  <c:v>40817</c:v>
                </c:pt>
                <c:pt idx="33">
                  <c:v>40848</c:v>
                </c:pt>
                <c:pt idx="34">
                  <c:v>40878</c:v>
                </c:pt>
                <c:pt idx="35">
                  <c:v>40909</c:v>
                </c:pt>
                <c:pt idx="36">
                  <c:v>40940</c:v>
                </c:pt>
                <c:pt idx="37">
                  <c:v>40969</c:v>
                </c:pt>
                <c:pt idx="38">
                  <c:v>41000</c:v>
                </c:pt>
                <c:pt idx="39">
                  <c:v>41030</c:v>
                </c:pt>
                <c:pt idx="40">
                  <c:v>41061</c:v>
                </c:pt>
                <c:pt idx="41">
                  <c:v>41091</c:v>
                </c:pt>
                <c:pt idx="42">
                  <c:v>41122</c:v>
                </c:pt>
                <c:pt idx="43">
                  <c:v>41153</c:v>
                </c:pt>
                <c:pt idx="44">
                  <c:v>41183</c:v>
                </c:pt>
                <c:pt idx="45">
                  <c:v>41214</c:v>
                </c:pt>
              </c:numCache>
            </c:numRef>
          </c:cat>
          <c:val>
            <c:numRef>
              <c:f>'FA''s Issued'!$B$2:$B$47</c:f>
              <c:numCache>
                <c:formatCode>General</c:formatCode>
                <c:ptCount val="46"/>
                <c:pt idx="0">
                  <c:v>1</c:v>
                </c:pt>
                <c:pt idx="1">
                  <c:v>2</c:v>
                </c:pt>
                <c:pt idx="2">
                  <c:v>7</c:v>
                </c:pt>
                <c:pt idx="3">
                  <c:v>10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4</c:v>
                </c:pt>
                <c:pt idx="8">
                  <c:v>6</c:v>
                </c:pt>
                <c:pt idx="9">
                  <c:v>3</c:v>
                </c:pt>
                <c:pt idx="10">
                  <c:v>12</c:v>
                </c:pt>
                <c:pt idx="11">
                  <c:v>3</c:v>
                </c:pt>
                <c:pt idx="12">
                  <c:v>5</c:v>
                </c:pt>
                <c:pt idx="13">
                  <c:v>4</c:v>
                </c:pt>
                <c:pt idx="14">
                  <c:v>9</c:v>
                </c:pt>
                <c:pt idx="15">
                  <c:v>19</c:v>
                </c:pt>
                <c:pt idx="16">
                  <c:v>11</c:v>
                </c:pt>
                <c:pt idx="17">
                  <c:v>9</c:v>
                </c:pt>
                <c:pt idx="18">
                  <c:v>23</c:v>
                </c:pt>
                <c:pt idx="19">
                  <c:v>14</c:v>
                </c:pt>
                <c:pt idx="20">
                  <c:v>16</c:v>
                </c:pt>
                <c:pt idx="21">
                  <c:v>32</c:v>
                </c:pt>
                <c:pt idx="22">
                  <c:v>25</c:v>
                </c:pt>
                <c:pt idx="23">
                  <c:v>5</c:v>
                </c:pt>
                <c:pt idx="24">
                  <c:v>12</c:v>
                </c:pt>
                <c:pt idx="25">
                  <c:v>19</c:v>
                </c:pt>
                <c:pt idx="26">
                  <c:v>29</c:v>
                </c:pt>
                <c:pt idx="27">
                  <c:v>10</c:v>
                </c:pt>
                <c:pt idx="28">
                  <c:v>30</c:v>
                </c:pt>
                <c:pt idx="29">
                  <c:v>14</c:v>
                </c:pt>
                <c:pt idx="30">
                  <c:v>18</c:v>
                </c:pt>
                <c:pt idx="31">
                  <c:v>23</c:v>
                </c:pt>
                <c:pt idx="32">
                  <c:v>18</c:v>
                </c:pt>
                <c:pt idx="33">
                  <c:v>19</c:v>
                </c:pt>
                <c:pt idx="34">
                  <c:v>19</c:v>
                </c:pt>
                <c:pt idx="35">
                  <c:v>22</c:v>
                </c:pt>
                <c:pt idx="36">
                  <c:v>22</c:v>
                </c:pt>
                <c:pt idx="37">
                  <c:v>43</c:v>
                </c:pt>
                <c:pt idx="38">
                  <c:v>23</c:v>
                </c:pt>
                <c:pt idx="39">
                  <c:v>30</c:v>
                </c:pt>
                <c:pt idx="40">
                  <c:v>29</c:v>
                </c:pt>
                <c:pt idx="41">
                  <c:v>40</c:v>
                </c:pt>
                <c:pt idx="42">
                  <c:v>42</c:v>
                </c:pt>
                <c:pt idx="43">
                  <c:v>33</c:v>
                </c:pt>
                <c:pt idx="44">
                  <c:v>39</c:v>
                </c:pt>
                <c:pt idx="45">
                  <c:v>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6413440"/>
        <c:axId val="179778688"/>
      </c:barChart>
      <c:dateAx>
        <c:axId val="126413440"/>
        <c:scaling>
          <c:orientation val="minMax"/>
        </c:scaling>
        <c:delete val="0"/>
        <c:axPos val="b"/>
        <c:numFmt formatCode="mmm\-yy" sourceLinked="0"/>
        <c:majorTickMark val="out"/>
        <c:minorTickMark val="none"/>
        <c:tickLblPos val="nextTo"/>
        <c:txPr>
          <a:bodyPr rot="-270000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79778688"/>
        <c:crosses val="autoZero"/>
        <c:auto val="1"/>
        <c:lblOffset val="100"/>
        <c:baseTimeUnit val="months"/>
      </c:dateAx>
      <c:valAx>
        <c:axId val="1797786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264134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50263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32" tIns="45766" rIns="91532" bIns="45766" numCol="1" anchor="t" anchorCtr="0" compatLnSpc="1">
            <a:prstTxWarp prst="textNoShape">
              <a:avLst/>
            </a:prstTxWarp>
          </a:bodyPr>
          <a:lstStyle>
            <a:lvl1pPr defTabSz="458788">
              <a:defRPr sz="1200"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5349" y="1"/>
            <a:ext cx="2950263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32" tIns="45766" rIns="91532" bIns="45766" numCol="1" anchor="t" anchorCtr="0" compatLnSpc="1">
            <a:prstTxWarp prst="textNoShape">
              <a:avLst/>
            </a:prstTxWarp>
          </a:bodyPr>
          <a:lstStyle>
            <a:lvl1pPr algn="r" defTabSz="458788">
              <a:defRPr sz="1200"/>
            </a:lvl1pPr>
          </a:lstStyle>
          <a:p>
            <a:pPr>
              <a:defRPr/>
            </a:pPr>
            <a:fld id="{FAA2D216-6F29-44DF-9C77-6835E81E1191}" type="datetimeFigureOut">
              <a:rPr lang="en-AU"/>
              <a:pPr>
                <a:defRPr/>
              </a:pPr>
              <a:t>5/03/2013</a:t>
            </a:fld>
            <a:endParaRPr lang="en-AU" dirty="0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9276"/>
            <a:ext cx="2950263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32" tIns="45766" rIns="91532" bIns="45766" numCol="1" anchor="b" anchorCtr="0" compatLnSpc="1">
            <a:prstTxWarp prst="textNoShape">
              <a:avLst/>
            </a:prstTxWarp>
          </a:bodyPr>
          <a:lstStyle>
            <a:lvl1pPr defTabSz="458788">
              <a:defRPr sz="1200"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5349" y="9439276"/>
            <a:ext cx="2950263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32" tIns="45766" rIns="91532" bIns="45766" numCol="1" anchor="b" anchorCtr="0" compatLnSpc="1">
            <a:prstTxWarp prst="textNoShape">
              <a:avLst/>
            </a:prstTxWarp>
          </a:bodyPr>
          <a:lstStyle>
            <a:lvl1pPr algn="r" defTabSz="458788">
              <a:defRPr sz="1200"/>
            </a:lvl1pPr>
          </a:lstStyle>
          <a:p>
            <a:pPr>
              <a:defRPr/>
            </a:pPr>
            <a:fld id="{5C74CC69-6917-473C-8322-8C147D26D9A1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129440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1"/>
            <a:ext cx="2950263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32" tIns="45766" rIns="91532" bIns="45766" numCol="1" anchor="t" anchorCtr="0" compatLnSpc="1">
            <a:prstTxWarp prst="textNoShape">
              <a:avLst/>
            </a:prstTxWarp>
          </a:bodyPr>
          <a:lstStyle>
            <a:lvl1pPr defTabSz="458788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855349" y="1"/>
            <a:ext cx="2950263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32" tIns="45766" rIns="91532" bIns="45766" numCol="1" anchor="t" anchorCtr="0" compatLnSpc="1">
            <a:prstTxWarp prst="textNoShape">
              <a:avLst/>
            </a:prstTxWarp>
          </a:bodyPr>
          <a:lstStyle>
            <a:lvl1pPr algn="r" defTabSz="458788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E511595A-8473-4E87-A474-A2607387DCE1}" type="datetimeFigureOut">
              <a:rPr lang="en-US"/>
              <a:pPr>
                <a:defRPr/>
              </a:pPr>
              <a:t>3/5/2013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68875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81198" y="4721225"/>
            <a:ext cx="5444806" cy="447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32" tIns="45766" rIns="91532" bIns="457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9439276"/>
            <a:ext cx="2950263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32" tIns="45766" rIns="91532" bIns="45766" numCol="1" anchor="b" anchorCtr="0" compatLnSpc="1">
            <a:prstTxWarp prst="textNoShape">
              <a:avLst/>
            </a:prstTxWarp>
          </a:bodyPr>
          <a:lstStyle>
            <a:lvl1pPr defTabSz="458788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855349" y="9439276"/>
            <a:ext cx="2950263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32" tIns="45766" rIns="91532" bIns="45766" numCol="1" anchor="b" anchorCtr="0" compatLnSpc="1">
            <a:prstTxWarp prst="textNoShape">
              <a:avLst/>
            </a:prstTxWarp>
          </a:bodyPr>
          <a:lstStyle>
            <a:lvl1pPr algn="r" defTabSz="458788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8AE2391F-6716-4F4A-8E3C-E6E7DDB8B5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8259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C766A-C168-4D20-A61F-5AB035785F01}" type="slidenum">
              <a:rPr lang="en-AU" smtClean="0"/>
              <a:t>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59159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C766A-C168-4D20-A61F-5AB035785F01}" type="slidenum">
              <a:rPr lang="en-AU" smtClean="0"/>
              <a:t>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59159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C766A-C168-4D20-A61F-5AB035785F01}" type="slidenum">
              <a:rPr lang="en-AU" smtClean="0"/>
              <a:t>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59159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C766A-C168-4D20-A61F-5AB035785F01}" type="slidenum">
              <a:rPr lang="en-AU" smtClean="0"/>
              <a:t>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59159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C766A-C168-4D20-A61F-5AB035785F01}" type="slidenum">
              <a:rPr lang="en-AU" smtClean="0"/>
              <a:t>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59159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C766A-C168-4D20-A61F-5AB035785F01}" type="slidenum">
              <a:rPr lang="en-AU" smtClean="0"/>
              <a:t>13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59159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C766A-C168-4D20-A61F-5AB035785F01}" type="slidenum">
              <a:rPr lang="en-AU" smtClean="0"/>
              <a:t>14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59159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C766A-C168-4D20-A61F-5AB035785F01}" type="slidenum">
              <a:rPr lang="en-AU" smtClean="0"/>
              <a:t>15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59159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18025-1D47-44DD-B29B-D942548B068E}" type="datetimeFigureOut">
              <a:rPr lang="en-AU"/>
              <a:pPr>
                <a:defRPr/>
              </a:pPr>
              <a:t>5/03/2013</a:t>
            </a:fld>
            <a:endParaRPr lang="en-A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59A97-DCDD-4557-B709-2DC14562BC6C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30BB9F-C06E-4D57-9805-20E9B0DA4159}" type="datetimeFigureOut">
              <a:rPr lang="en-AU"/>
              <a:pPr>
                <a:defRPr/>
              </a:pPr>
              <a:t>5/03/2013</a:t>
            </a:fld>
            <a:endParaRPr lang="en-A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A10A50-D5CE-447B-B5D9-52D7A13DED2B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9738" y="476250"/>
            <a:ext cx="2109787" cy="56499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76250"/>
            <a:ext cx="6180138" cy="56499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56070-F6B6-41CA-8307-B04856710EDF}" type="datetimeFigureOut">
              <a:rPr lang="en-AU"/>
              <a:pPr>
                <a:defRPr/>
              </a:pPr>
              <a:t>5/03/2013</a:t>
            </a:fld>
            <a:endParaRPr lang="en-A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79966-3EF7-49E8-AE5F-74DAEAED8282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065711-9D76-4A4F-BF38-CFC3B3AB3F05}" type="datetimeFigureOut">
              <a:rPr lang="en-AU"/>
              <a:pPr>
                <a:defRPr/>
              </a:pPr>
              <a:t>5/03/2013</a:t>
            </a:fld>
            <a:endParaRPr lang="en-A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AC3B8F-1BC1-4A87-9F3D-83AF398C82CA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FDDE7-E323-4AAC-A572-BE103049511C}" type="datetimeFigureOut">
              <a:rPr lang="en-AU"/>
              <a:pPr>
                <a:defRPr/>
              </a:pPr>
              <a:t>5/03/2013</a:t>
            </a:fld>
            <a:endParaRPr lang="en-A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54204-52E2-47DE-8F98-48B52D66D6F3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92463-0CAA-4977-B7AD-488F2EA6F7CC}" type="datetimeFigureOut">
              <a:rPr lang="en-AU"/>
              <a:pPr>
                <a:defRPr/>
              </a:pPr>
              <a:t>5/03/2013</a:t>
            </a:fld>
            <a:endParaRPr lang="en-A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AC622-92CB-4D7C-AEF1-E01A60C16DF9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30CD1-7DB1-4F1A-BC14-2435FE24CB75}" type="datetimeFigureOut">
              <a:rPr lang="en-AU"/>
              <a:pPr>
                <a:defRPr/>
              </a:pPr>
              <a:t>5/03/2013</a:t>
            </a:fld>
            <a:endParaRPr lang="en-AU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F3EC9-4FFB-4D24-A6A2-6B2BAF0B4AB9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8E7B6F-7A8D-4585-A143-CCA2615F7E6D}" type="datetimeFigureOut">
              <a:rPr lang="en-AU"/>
              <a:pPr>
                <a:defRPr/>
              </a:pPr>
              <a:t>5/03/2013</a:t>
            </a:fld>
            <a:endParaRPr lang="en-A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6ABCE-74C1-4BD6-AE5A-DEEE991595B3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B6BB2-1502-4524-8781-2ED8B1EFD3E2}" type="datetimeFigureOut">
              <a:rPr lang="en-AU"/>
              <a:pPr>
                <a:defRPr/>
              </a:pPr>
              <a:t>5/03/2013</a:t>
            </a:fld>
            <a:endParaRPr lang="en-AU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494A22-A28F-44EE-915A-F04F3609C010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DBCDB-438D-4A28-9763-C12A41CCFCB2}" type="datetimeFigureOut">
              <a:rPr lang="en-AU"/>
              <a:pPr>
                <a:defRPr/>
              </a:pPr>
              <a:t>5/03/2013</a:t>
            </a:fld>
            <a:endParaRPr lang="en-A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8B58B-569D-4C6A-B3C9-0098C1FE48EC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E796C-C42C-401F-859D-7FC1E932213A}" type="datetimeFigureOut">
              <a:rPr lang="en-AU"/>
              <a:pPr>
                <a:defRPr/>
              </a:pPr>
              <a:t>5/03/2013</a:t>
            </a:fld>
            <a:endParaRPr lang="en-A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B21F0-745B-48CE-8198-DF40E8D6128A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 descr="NHV 0001_Powerpoint Template_v1_2.jpg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3625" y="476250"/>
            <a:ext cx="7835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fld id="{08E877E2-EB23-4917-A291-FFCE5DBD7177}" type="datetimeFigureOut">
              <a:rPr lang="en-AU"/>
              <a:pPr>
                <a:defRPr/>
              </a:pPr>
              <a:t>5/03/2013</a:t>
            </a:fld>
            <a:endParaRPr lang="en-AU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Calibri" pitchFamily="34" charset="0"/>
              </a:defRPr>
            </a:lvl1pPr>
          </a:lstStyle>
          <a:p>
            <a:pPr>
              <a:defRPr/>
            </a:pPr>
            <a:fld id="{521A9C41-803D-4960-98AE-6684CEC8C5AB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 pitchFamily="34" charset="0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03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3625" y="1881188"/>
            <a:ext cx="7623175" cy="424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Nhgn fsdf sd f sd f sdf sd fsd fsdf sdfsdf sdf sdf dfsd f fds fs df sd f sdf sdf sdfsdf sdfsdf sdf dsf </a:t>
            </a:r>
          </a:p>
          <a:p>
            <a:pPr lvl="0"/>
            <a:r>
              <a:rPr lang="en-AU" smtClean="0"/>
              <a:t>Fhg</a:t>
            </a:r>
          </a:p>
          <a:p>
            <a:pPr lvl="0"/>
            <a:endParaRPr lang="en-A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hvr.gov.au" TargetMode="External"/><Relationship Id="rId2" Type="http://schemas.openxmlformats.org/officeDocument/2006/relationships/hyperlink" Target="http://www.nhvr.gov.au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3" descr="NHV 0001_Powerpoint Template_v1_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27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TextBox 4"/>
          <p:cNvSpPr txBox="1">
            <a:spLocks noChangeArrowheads="1"/>
          </p:cNvSpPr>
          <p:nvPr/>
        </p:nvSpPr>
        <p:spPr bwMode="auto">
          <a:xfrm>
            <a:off x="2520950" y="1689100"/>
            <a:ext cx="61801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4400" b="1" dirty="0">
                <a:solidFill>
                  <a:schemeClr val="bg1"/>
                </a:solidFill>
                <a:latin typeface="Calibri" pitchFamily="34" charset="0"/>
                <a:ea typeface="Eagle-Light"/>
                <a:cs typeface="Eagle-Light"/>
              </a:rPr>
              <a:t>National Heavy Vehicle </a:t>
            </a:r>
            <a:r>
              <a:rPr lang="en-US" sz="4400" b="1" dirty="0" smtClean="0">
                <a:solidFill>
                  <a:schemeClr val="bg1"/>
                </a:solidFill>
                <a:latin typeface="Calibri" pitchFamily="34" charset="0"/>
                <a:ea typeface="Eagle-Light"/>
                <a:cs typeface="Eagle-Light"/>
              </a:rPr>
              <a:t>Regulator</a:t>
            </a:r>
          </a:p>
          <a:p>
            <a:pPr>
              <a:lnSpc>
                <a:spcPts val="3100"/>
              </a:lnSpc>
            </a:pPr>
            <a:endParaRPr lang="en-US" sz="3200" b="1" dirty="0">
              <a:solidFill>
                <a:schemeClr val="bg1"/>
              </a:solidFill>
              <a:latin typeface="Calibri" pitchFamily="34" charset="0"/>
              <a:ea typeface="Eagle-Light"/>
              <a:cs typeface="Eagle-Light"/>
            </a:endParaRPr>
          </a:p>
          <a:p>
            <a:pPr>
              <a:lnSpc>
                <a:spcPts val="3100"/>
              </a:lnSpc>
            </a:pP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ea typeface="Eagle-Light"/>
                <a:cs typeface="Eagle-Light"/>
              </a:rPr>
              <a:t>Les </a:t>
            </a: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ea typeface="Eagle-Light"/>
                <a:cs typeface="Eagle-Light"/>
              </a:rPr>
              <a:t>Bruzsa</a:t>
            </a:r>
            <a:endParaRPr lang="en-US" sz="3200" b="1" dirty="0" smtClean="0">
              <a:solidFill>
                <a:schemeClr val="bg1"/>
              </a:solidFill>
              <a:latin typeface="Calibri" pitchFamily="34" charset="0"/>
              <a:ea typeface="Eagle-Light"/>
              <a:cs typeface="Eagle-Light"/>
            </a:endParaRPr>
          </a:p>
          <a:p>
            <a:pPr>
              <a:lnSpc>
                <a:spcPts val="3100"/>
              </a:lnSpc>
            </a:pP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ea typeface="Eagle-Light"/>
                <a:cs typeface="Eagle-Light"/>
              </a:rPr>
              <a:t>PBS Scheme Administrator </a:t>
            </a:r>
            <a:endParaRPr lang="en-US" sz="3200" b="1" dirty="0" smtClean="0">
              <a:solidFill>
                <a:schemeClr val="bg1"/>
              </a:solidFill>
              <a:latin typeface="Calibri" pitchFamily="34" charset="0"/>
              <a:ea typeface="Eagle-Light"/>
              <a:cs typeface="Eagle-Light"/>
            </a:endParaRPr>
          </a:p>
          <a:p>
            <a:pPr>
              <a:lnSpc>
                <a:spcPts val="3100"/>
              </a:lnSpc>
            </a:pPr>
            <a:endParaRPr lang="en-US" sz="3200" b="1" dirty="0">
              <a:solidFill>
                <a:schemeClr val="bg1"/>
              </a:solidFill>
              <a:latin typeface="Calibri" pitchFamily="34" charset="0"/>
              <a:ea typeface="Eagle-Light"/>
              <a:cs typeface="Eagle-Light"/>
            </a:endParaRPr>
          </a:p>
          <a:p>
            <a:pPr>
              <a:lnSpc>
                <a:spcPts val="3100"/>
              </a:lnSpc>
            </a:pP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ea typeface="Eagle-Light"/>
                <a:cs typeface="Eagle-Light"/>
              </a:rPr>
              <a:t>International PBS Conference</a:t>
            </a: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ea typeface="Eagle-Light"/>
                <a:cs typeface="Eagle-Light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ea typeface="Eagle-Light"/>
                <a:cs typeface="Eagle-Light"/>
              </a:rPr>
              <a:t>March</a:t>
            </a: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ea typeface="Eagle-Light"/>
                <a:cs typeface="Eagle-Light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ea typeface="Eagle-Light"/>
                <a:cs typeface="Eagle-Light"/>
              </a:rPr>
              <a:t>2013</a:t>
            </a:r>
            <a:endParaRPr lang="en-US" sz="3200" b="1" dirty="0">
              <a:solidFill>
                <a:schemeClr val="bg1"/>
              </a:solidFill>
              <a:latin typeface="Calibri" pitchFamily="34" charset="0"/>
              <a:ea typeface="Eagle-Light"/>
              <a:cs typeface="Eagle-Light"/>
            </a:endParaRPr>
          </a:p>
        </p:txBody>
      </p:sp>
      <p:sp>
        <p:nvSpPr>
          <p:cNvPr id="15363" name="TextBox 5"/>
          <p:cNvSpPr txBox="1">
            <a:spLocks noChangeArrowheads="1"/>
          </p:cNvSpPr>
          <p:nvPr/>
        </p:nvSpPr>
        <p:spPr bwMode="auto">
          <a:xfrm>
            <a:off x="841375" y="4784725"/>
            <a:ext cx="618013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sz="3200" b="1" dirty="0">
              <a:solidFill>
                <a:schemeClr val="bg1"/>
              </a:solidFill>
              <a:latin typeface="Calibri" pitchFamily="34" charset="0"/>
              <a:ea typeface="Eagle-Light"/>
              <a:cs typeface="Eagle-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AU" dirty="0" smtClean="0"/>
              <a:t>Mid</a:t>
            </a:r>
            <a:r>
              <a:rPr lang="en-AU" dirty="0" smtClean="0"/>
              <a:t> </a:t>
            </a:r>
            <a:r>
              <a:rPr lang="en-AU" dirty="0" smtClean="0"/>
              <a:t>2013 </a:t>
            </a:r>
          </a:p>
        </p:txBody>
      </p:sp>
      <p:sp>
        <p:nvSpPr>
          <p:cNvPr id="20482" name="Content Placeholder 9"/>
          <p:cNvSpPr>
            <a:spLocks/>
          </p:cNvSpPr>
          <p:nvPr/>
        </p:nvSpPr>
        <p:spPr bwMode="auto">
          <a:xfrm>
            <a:off x="754063" y="1771650"/>
            <a:ext cx="8607425" cy="450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3538" indent="-363538" defTabSz="914400">
              <a:spcBef>
                <a:spcPct val="40000"/>
              </a:spcBef>
            </a:pPr>
            <a:r>
              <a:rPr lang="en-AU" sz="2400" b="1" dirty="0" smtClean="0">
                <a:solidFill>
                  <a:srgbClr val="39A7C3"/>
                </a:solidFill>
                <a:latin typeface="Calibri" pitchFamily="34" charset="0"/>
              </a:rPr>
              <a:t>Improving Heavy Vehicle Access</a:t>
            </a:r>
            <a:endParaRPr lang="en-AU" sz="2400" b="1" dirty="0">
              <a:solidFill>
                <a:srgbClr val="39A7C3"/>
              </a:solidFill>
              <a:latin typeface="Calibri" pitchFamily="34" charset="0"/>
            </a:endParaRPr>
          </a:p>
          <a:p>
            <a:pPr marL="363538" indent="-363538" defTabSz="914400">
              <a:spcBef>
                <a:spcPct val="40000"/>
              </a:spcBef>
              <a:buFontTx/>
              <a:buChar char="•"/>
            </a:pPr>
            <a:r>
              <a:rPr lang="en-AU" sz="2400" dirty="0">
                <a:latin typeface="Calibri" pitchFamily="34" charset="0"/>
              </a:rPr>
              <a:t>National on‐line permit application and mapping system             (phone and fax also available) incorporating:</a:t>
            </a:r>
          </a:p>
          <a:p>
            <a:pPr marL="914400" lvl="1" indent="-371475" defTabSz="914400">
              <a:spcBef>
                <a:spcPct val="40000"/>
              </a:spcBef>
              <a:buSzPct val="60000"/>
              <a:buFontTx/>
              <a:buChar char="o"/>
            </a:pPr>
            <a:r>
              <a:rPr lang="en-AU" sz="2400" dirty="0">
                <a:latin typeface="Calibri" pitchFamily="34" charset="0"/>
              </a:rPr>
              <a:t>Real time information on application status.</a:t>
            </a:r>
          </a:p>
          <a:p>
            <a:pPr marL="914400" lvl="1" indent="-371475" defTabSz="914400">
              <a:spcBef>
                <a:spcPct val="40000"/>
              </a:spcBef>
              <a:buSzPct val="60000"/>
              <a:buFontTx/>
              <a:buChar char="o"/>
            </a:pPr>
            <a:r>
              <a:rPr lang="en-AU" sz="2400" dirty="0">
                <a:latin typeface="Calibri" pitchFamily="34" charset="0"/>
              </a:rPr>
              <a:t>NHVR issuing all approved permits and rejections.</a:t>
            </a:r>
          </a:p>
          <a:p>
            <a:pPr marL="914400" lvl="1" indent="-371475" defTabSz="914400">
              <a:spcBef>
                <a:spcPct val="40000"/>
              </a:spcBef>
              <a:buSzPct val="60000"/>
              <a:buFontTx/>
              <a:buChar char="o"/>
            </a:pPr>
            <a:r>
              <a:rPr lang="en-AU" sz="2400" dirty="0">
                <a:latin typeface="Calibri" pitchFamily="34" charset="0"/>
              </a:rPr>
              <a:t>NHVR issuing statements of reasons for access rejections.</a:t>
            </a:r>
          </a:p>
          <a:p>
            <a:pPr marL="914400" lvl="1" indent="-371475" defTabSz="914400">
              <a:spcBef>
                <a:spcPct val="40000"/>
              </a:spcBef>
              <a:buSzPct val="60000"/>
              <a:buFontTx/>
              <a:buChar char="o"/>
            </a:pPr>
            <a:r>
              <a:rPr lang="en-AU" sz="2400" dirty="0">
                <a:latin typeface="Calibri" pitchFamily="34" charset="0"/>
              </a:rPr>
              <a:t>Route maps displaying all nationally gazetted routes.</a:t>
            </a:r>
          </a:p>
          <a:p>
            <a:pPr marL="914400" lvl="1" indent="-371475" defTabSz="914400">
              <a:spcBef>
                <a:spcPct val="40000"/>
              </a:spcBef>
              <a:buSzPct val="60000"/>
              <a:buFontTx/>
              <a:buChar char="o"/>
            </a:pPr>
            <a:r>
              <a:rPr lang="en-AU" sz="2400" dirty="0">
                <a:latin typeface="Calibri" pitchFamily="34" charset="0"/>
              </a:rPr>
              <a:t>Details of access arrangements and requirements.</a:t>
            </a:r>
          </a:p>
        </p:txBody>
      </p:sp>
      <p:pic>
        <p:nvPicPr>
          <p:cNvPr id="20483" name="Picture 5" descr="G:\ISTP\Regulatory Reform\National Heavy Vehicle Reform\Presentation\PowerPoint\truck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42063" y="188913"/>
            <a:ext cx="2557462" cy="143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AU" dirty="0" smtClean="0"/>
              <a:t>Mid</a:t>
            </a:r>
            <a:r>
              <a:rPr lang="en-AU" dirty="0" smtClean="0"/>
              <a:t> </a:t>
            </a:r>
            <a:r>
              <a:rPr lang="en-AU" dirty="0" smtClean="0"/>
              <a:t>2013 </a:t>
            </a:r>
          </a:p>
        </p:txBody>
      </p:sp>
      <p:sp>
        <p:nvSpPr>
          <p:cNvPr id="21506" name="Content Placeholder 9"/>
          <p:cNvSpPr>
            <a:spLocks/>
          </p:cNvSpPr>
          <p:nvPr/>
        </p:nvSpPr>
        <p:spPr bwMode="auto">
          <a:xfrm>
            <a:off x="1168400" y="1771650"/>
            <a:ext cx="7380288" cy="450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3538" indent="-363538" defTabSz="914400">
              <a:spcBef>
                <a:spcPct val="40000"/>
              </a:spcBef>
            </a:pPr>
            <a:r>
              <a:rPr lang="en-AU" sz="2400" b="1" dirty="0">
                <a:solidFill>
                  <a:srgbClr val="39A7C3"/>
                </a:solidFill>
                <a:latin typeface="Calibri" pitchFamily="34" charset="0"/>
              </a:rPr>
              <a:t>Improving </a:t>
            </a:r>
            <a:r>
              <a:rPr lang="en-AU" sz="2400" b="1" dirty="0" smtClean="0">
                <a:solidFill>
                  <a:srgbClr val="39A7C3"/>
                </a:solidFill>
                <a:latin typeface="Calibri" pitchFamily="34" charset="0"/>
              </a:rPr>
              <a:t>Heavy Vehicle Access (continued)</a:t>
            </a:r>
            <a:endParaRPr lang="en-AU" sz="2400" b="1" dirty="0">
              <a:solidFill>
                <a:srgbClr val="39A7C3"/>
              </a:solidFill>
              <a:latin typeface="Calibri" pitchFamily="34" charset="0"/>
            </a:endParaRPr>
          </a:p>
          <a:p>
            <a:pPr marL="363538" indent="-363538" defTabSz="914400">
              <a:spcBef>
                <a:spcPct val="40000"/>
              </a:spcBef>
              <a:buFontTx/>
              <a:buChar char="•"/>
            </a:pPr>
            <a:r>
              <a:rPr lang="en-AU" sz="2400" dirty="0">
                <a:latin typeface="Calibri" pitchFamily="34" charset="0"/>
              </a:rPr>
              <a:t>NHVR Case Managers assisting applicants throughout the permit process.</a:t>
            </a:r>
          </a:p>
          <a:p>
            <a:pPr marL="363538" indent="-363538" defTabSz="914400">
              <a:spcBef>
                <a:spcPct val="40000"/>
              </a:spcBef>
              <a:buFontTx/>
              <a:buChar char="•"/>
            </a:pPr>
            <a:r>
              <a:rPr lang="en-AU" sz="2400" dirty="0">
                <a:latin typeface="Calibri" pitchFamily="34" charset="0"/>
              </a:rPr>
              <a:t>Implementation of new internal review processes for access decisions.</a:t>
            </a:r>
          </a:p>
          <a:p>
            <a:pPr marL="363538" indent="-363538" defTabSz="914400">
              <a:spcBef>
                <a:spcPct val="40000"/>
              </a:spcBef>
              <a:buFontTx/>
              <a:buChar char="•"/>
            </a:pPr>
            <a:r>
              <a:rPr lang="en-AU" sz="2400" dirty="0">
                <a:latin typeface="Calibri" pitchFamily="34" charset="0"/>
              </a:rPr>
              <a:t>Standard Fees and Charges for user pays services provided by the NHVR under the HVNL.</a:t>
            </a:r>
          </a:p>
          <a:p>
            <a:pPr marL="363538" indent="-363538" defTabSz="914400">
              <a:spcBef>
                <a:spcPct val="40000"/>
              </a:spcBef>
              <a:buFontTx/>
              <a:buChar char="•"/>
            </a:pPr>
            <a:r>
              <a:rPr lang="en-AU" sz="2400" dirty="0">
                <a:latin typeface="Calibri" pitchFamily="34" charset="0"/>
              </a:rPr>
              <a:t>Ministerial Guidelines and other national guidelines available to assist industry with the preparation of access applications and decision making.</a:t>
            </a:r>
          </a:p>
        </p:txBody>
      </p:sp>
      <p:pic>
        <p:nvPicPr>
          <p:cNvPr id="21507" name="Picture 1" descr="G:\ISTP\Regulatory Reform\National Heavy Vehicle Reform\Presentation\PowerPoint\DOTARS%2002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27775" y="171450"/>
            <a:ext cx="25717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 smtClean="0"/>
              <a:t>What is NHVR doing to 		</a:t>
            </a:r>
            <a:br>
              <a:rPr lang="en-AU" sz="3200" dirty="0" smtClean="0"/>
            </a:br>
            <a:r>
              <a:rPr lang="en-AU" sz="3200" dirty="0" smtClean="0"/>
              <a:t>help local government?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3625" y="1881188"/>
            <a:ext cx="7623175" cy="4244975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AU" dirty="0" smtClean="0"/>
              <a:t>Retention of principle that road owner still says who goes on their roads and under what conditions</a:t>
            </a:r>
          </a:p>
          <a:p>
            <a:pPr>
              <a:buFont typeface="Arial" pitchFamily="34" charset="0"/>
              <a:buChar char="•"/>
            </a:pPr>
            <a:r>
              <a:rPr lang="en-AU" dirty="0" smtClean="0"/>
              <a:t>Retention of principle of internal review only of decisions – not external tribunal e.g. VCAT</a:t>
            </a:r>
          </a:p>
          <a:p>
            <a:pPr>
              <a:buFont typeface="Arial" pitchFamily="34" charset="0"/>
              <a:buChar char="•"/>
            </a:pPr>
            <a:r>
              <a:rPr lang="en-AU" dirty="0" smtClean="0"/>
              <a:t>Develop on-line route assessment tool in partnership with local government</a:t>
            </a:r>
          </a:p>
          <a:p>
            <a:pPr>
              <a:buFont typeface="Arial" pitchFamily="34" charset="0"/>
              <a:buChar char="•"/>
            </a:pPr>
            <a:r>
              <a:rPr lang="en-AU" dirty="0" smtClean="0"/>
              <a:t>Access management guidelines to ensure councils get full information from applicants</a:t>
            </a:r>
          </a:p>
          <a:p>
            <a:pPr>
              <a:buFont typeface="Arial" pitchFamily="34" charset="0"/>
              <a:buChar char="•"/>
            </a:pPr>
            <a:r>
              <a:rPr lang="en-AU" dirty="0" smtClean="0"/>
              <a:t>Case managers to liaise between applicant and road owner</a:t>
            </a:r>
          </a:p>
          <a:p>
            <a:pPr>
              <a:buFont typeface="Arial" pitchFamily="34" charset="0"/>
              <a:buChar char="•"/>
            </a:pPr>
            <a:r>
              <a:rPr lang="en-AU" dirty="0" smtClean="0"/>
              <a:t>Technical support</a:t>
            </a:r>
          </a:p>
          <a:p>
            <a:endParaRPr lang="en-AU" dirty="0" smtClean="0"/>
          </a:p>
        </p:txBody>
      </p:sp>
      <p:pic>
        <p:nvPicPr>
          <p:cNvPr id="27651" name="Picture 4" descr="H:\Work\Donna Wieland\PowerPoint\DOTARS%201114.jpg"/>
          <p:cNvPicPr>
            <a:picLocks noChangeAspect="1" noChangeArrowheads="1"/>
          </p:cNvPicPr>
          <p:nvPr/>
        </p:nvPicPr>
        <p:blipFill>
          <a:blip r:embed="rId2"/>
          <a:srcRect t="6680" b="19823"/>
          <a:stretch>
            <a:fillRect/>
          </a:stretch>
        </p:blipFill>
        <p:spPr bwMode="auto">
          <a:xfrm>
            <a:off x="6327775" y="188913"/>
            <a:ext cx="2571750" cy="143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548680"/>
            <a:ext cx="7772400" cy="838200"/>
          </a:xfrm>
        </p:spPr>
        <p:txBody>
          <a:bodyPr/>
          <a:lstStyle/>
          <a:p>
            <a:r>
              <a:rPr lang="en-US" dirty="0" smtClean="0"/>
              <a:t>Future</a:t>
            </a:r>
            <a:r>
              <a:rPr lang="en-US" dirty="0" smtClean="0"/>
              <a:t> </a:t>
            </a:r>
            <a:r>
              <a:rPr lang="en-US" dirty="0" smtClean="0"/>
              <a:t>(R2)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35944" y="1562098"/>
            <a:ext cx="7440023" cy="4270873"/>
            <a:chOff x="735944" y="1562098"/>
            <a:chExt cx="7440023" cy="4270873"/>
          </a:xfrm>
        </p:grpSpPr>
        <p:sp>
          <p:nvSpPr>
            <p:cNvPr id="7" name="Rectangle 6"/>
            <p:cNvSpPr/>
            <p:nvPr/>
          </p:nvSpPr>
          <p:spPr>
            <a:xfrm>
              <a:off x="735944" y="1562098"/>
              <a:ext cx="7440023" cy="4270873"/>
            </a:xfrm>
            <a:prstGeom prst="rect">
              <a:avLst/>
            </a:prstGeom>
            <a:noFill/>
            <a:ln>
              <a:noFill/>
            </a:ln>
          </p:spPr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2987084" y="1562098"/>
              <a:ext cx="5188883" cy="2395300"/>
            </a:xfrm>
            <a:prstGeom prst="rect">
              <a:avLst/>
            </a:prstGeom>
            <a:noFill/>
            <a:ln w="28575" algn="ctr">
              <a:solidFill>
                <a:srgbClr val="0000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none" lIns="91440" tIns="45720" rIns="91440" bIns="45720" anchor="ctr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5863024" y="1690058"/>
              <a:ext cx="2187644" cy="2136751"/>
            </a:xfrm>
            <a:prstGeom prst="rect">
              <a:avLst/>
            </a:prstGeom>
            <a:solidFill>
              <a:srgbClr val="BBE0E3"/>
            </a:solidFill>
            <a:ln w="2857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none" lIns="91440" tIns="45720" rIns="91440" bIns="45720" anchor="ctr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735944" y="2338620"/>
              <a:ext cx="1026940" cy="1164784"/>
            </a:xfrm>
            <a:prstGeom prst="rect">
              <a:avLst/>
            </a:prstGeom>
            <a:gradFill rotWithShape="1">
              <a:gsLst>
                <a:gs pos="0">
                  <a:srgbClr val="00CCFF"/>
                </a:gs>
                <a:gs pos="100000">
                  <a:srgbClr val="00CC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none" lIns="59436" tIns="29718" rIns="59436" bIns="29718" anchor="ctr" anchorCtr="0" upright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1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Times New Roman"/>
                  <a:cs typeface="Arial"/>
                </a:rPr>
                <a:t>PBS </a:t>
              </a:r>
              <a:endParaRPr kumimoji="0" lang="en-AU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1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Times New Roman"/>
                  <a:cs typeface="Arial"/>
                </a:rPr>
                <a:t>applicant</a:t>
              </a:r>
              <a:endParaRPr kumimoji="0" lang="en-AU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3112383" y="1690058"/>
              <a:ext cx="2347654" cy="2136751"/>
            </a:xfrm>
            <a:prstGeom prst="rect">
              <a:avLst/>
            </a:prstGeom>
            <a:gradFill rotWithShape="1">
              <a:gsLst>
                <a:gs pos="0">
                  <a:srgbClr val="BBE0E3"/>
                </a:gs>
                <a:gs pos="100000">
                  <a:srgbClr val="BBE0E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59436" tIns="29718" rIns="59436" bIns="29718" anchor="ctr" anchorCtr="0" upright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1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Times New Roman"/>
                  <a:cs typeface="Arial"/>
                </a:rPr>
                <a:t> </a:t>
              </a:r>
              <a:endParaRPr kumimoji="0" lang="en-AU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endParaRPr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3528916" y="5186161"/>
              <a:ext cx="771294" cy="582053"/>
            </a:xfrm>
            <a:prstGeom prst="ellipse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none" lIns="59436" tIns="29718" rIns="59436" bIns="29718" anchor="ctr" anchorCtr="0" upright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1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Arial"/>
                </a:rPr>
                <a:t>RM</a:t>
              </a:r>
              <a:r>
                <a:rPr kumimoji="0" lang="en-AU" sz="1150" b="1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Arial"/>
                </a:rPr>
                <a:t>1</a:t>
              </a:r>
              <a:endParaRPr kumimoji="0" lang="en-AU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endParaRPr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4216364" y="5186161"/>
              <a:ext cx="771294" cy="582053"/>
            </a:xfrm>
            <a:prstGeom prst="ellipse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none" lIns="59436" tIns="29718" rIns="59436" bIns="29718" anchor="ctr" anchorCtr="0" upright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1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Arial"/>
                </a:rPr>
                <a:t>RM</a:t>
              </a:r>
              <a:r>
                <a:rPr kumimoji="0" lang="en-AU" sz="1150" b="1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Arial"/>
                </a:rPr>
                <a:t>2</a:t>
              </a:r>
              <a:endParaRPr kumimoji="0" lang="en-AU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4904660" y="5186161"/>
              <a:ext cx="771294" cy="582053"/>
            </a:xfrm>
            <a:prstGeom prst="ellipse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none" lIns="59436" tIns="29718" rIns="59436" bIns="29718" anchor="ctr" anchorCtr="0" upright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1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Arial"/>
                </a:rPr>
                <a:t>RM</a:t>
              </a:r>
              <a:r>
                <a:rPr kumimoji="0" lang="en-AU" sz="1150" b="1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Arial"/>
                </a:rPr>
                <a:t>3</a:t>
              </a:r>
              <a:endParaRPr kumimoji="0" lang="en-AU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endParaRPr>
            </a:p>
          </p:txBody>
        </p:sp>
        <p:sp>
          <p:nvSpPr>
            <p:cNvPr id="15" name="Text Box 85"/>
            <p:cNvSpPr txBox="1">
              <a:spLocks noChangeArrowheads="1"/>
            </p:cNvSpPr>
            <p:nvPr/>
          </p:nvSpPr>
          <p:spPr bwMode="auto">
            <a:xfrm>
              <a:off x="3861634" y="4928489"/>
              <a:ext cx="3626038" cy="43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9436" tIns="29718" rIns="59436" bIns="29718" anchor="t" anchorCtr="0" upright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Arial"/>
                </a:rPr>
                <a:t>Road managers (incl. local governments)</a:t>
              </a:r>
              <a:endParaRPr kumimoji="0" lang="en-AU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endParaRPr>
            </a:p>
          </p:txBody>
        </p:sp>
        <p:sp>
          <p:nvSpPr>
            <p:cNvPr id="16" name="Text Box 86"/>
            <p:cNvSpPr txBox="1">
              <a:spLocks noChangeArrowheads="1"/>
            </p:cNvSpPr>
            <p:nvPr/>
          </p:nvSpPr>
          <p:spPr bwMode="auto">
            <a:xfrm>
              <a:off x="1799288" y="1756667"/>
              <a:ext cx="1187796" cy="741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9436" tIns="29718" rIns="59436" bIns="29718" anchor="t" anchorCtr="0" upright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Arial"/>
                </a:rPr>
                <a:t>Assessed design and access request</a:t>
              </a:r>
              <a:endParaRPr kumimoji="0" lang="en-AU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endParaRPr>
            </a:p>
          </p:txBody>
        </p:sp>
        <p:cxnSp>
          <p:nvCxnSpPr>
            <p:cNvPr id="17" name="Line 87"/>
            <p:cNvCxnSpPr/>
            <p:nvPr/>
          </p:nvCxnSpPr>
          <p:spPr bwMode="auto">
            <a:xfrm flipH="1">
              <a:off x="4300179" y="3957398"/>
              <a:ext cx="0" cy="969338"/>
            </a:xfrm>
            <a:prstGeom prst="line">
              <a:avLst/>
            </a:prstGeom>
            <a:noFill/>
            <a:ln w="57150">
              <a:solidFill>
                <a:srgbClr val="66FF33"/>
              </a:solidFill>
              <a:prstDash val="sysDot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" name="Text Box 88"/>
            <p:cNvSpPr txBox="1">
              <a:spLocks noChangeArrowheads="1"/>
            </p:cNvSpPr>
            <p:nvPr/>
          </p:nvSpPr>
          <p:spPr bwMode="auto">
            <a:xfrm>
              <a:off x="2861786" y="4020501"/>
              <a:ext cx="1500196" cy="902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9436" tIns="29718" rIns="59436" bIns="29718" anchor="t" anchorCtr="0" upright="1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Arial"/>
                </a:rPr>
                <a:t>Additional access arrangement and conditions agreed with road managers</a:t>
              </a:r>
              <a:endParaRPr kumimoji="0" lang="en-AU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endParaRPr>
            </a:p>
          </p:txBody>
        </p:sp>
        <p:sp>
          <p:nvSpPr>
            <p:cNvPr id="19" name="Text Box 89"/>
            <p:cNvSpPr txBox="1">
              <a:spLocks noChangeArrowheads="1"/>
            </p:cNvSpPr>
            <p:nvPr/>
          </p:nvSpPr>
          <p:spPr bwMode="auto">
            <a:xfrm>
              <a:off x="1668910" y="3513045"/>
              <a:ext cx="1313095" cy="1063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9436" tIns="29718" rIns="59436" bIns="29718" anchor="t" anchorCtr="0" upright="1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Arial"/>
                </a:rPr>
                <a:t>Vehicle approved to run under national Class 2 notice or Class 3 permit issued</a:t>
              </a:r>
              <a:endParaRPr kumimoji="0" lang="en-AU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endParaRPr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3048887" y="1756667"/>
              <a:ext cx="2313790" cy="957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9436" tIns="29718" rIns="59436" bIns="29718" anchor="t" anchorCtr="0" upright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Arial"/>
                </a:rPr>
                <a:t>National Heavy</a:t>
              </a:r>
              <a:endParaRPr kumimoji="0" lang="en-AU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Arial"/>
                </a:rPr>
                <a:t> Vehicle Regulator</a:t>
              </a:r>
              <a:endParaRPr kumimoji="0" lang="en-AU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endParaRPr>
            </a:p>
          </p:txBody>
        </p:sp>
        <p:pic>
          <p:nvPicPr>
            <p:cNvPr id="21" name="Picture 2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6629" y="2338620"/>
              <a:ext cx="1941280" cy="140229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5862177" y="1820647"/>
              <a:ext cx="2188491" cy="519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9436" tIns="29718" rIns="59436" bIns="29718" anchor="t" anchorCtr="0" upright="1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Arial"/>
                </a:rPr>
                <a:t>National PBS maps</a:t>
              </a:r>
              <a:endParaRPr kumimoji="0" lang="en-AU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endParaRP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3174185" y="2596293"/>
              <a:ext cx="2228282" cy="116653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none" lIns="59436" tIns="29718" rIns="59436" bIns="29718" anchor="ctr" anchorCtr="0" upright="1"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1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Arial"/>
                </a:rPr>
                <a:t>PBS Review Panel</a:t>
              </a:r>
              <a:endParaRPr kumimoji="0" lang="en-AU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endParaRPr>
            </a:p>
            <a:p>
              <a:pPr marL="342900" marR="0" lvl="0" indent="-34290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*"/>
                <a:tabLst/>
                <a:defRPr/>
              </a:pPr>
              <a:r>
                <a:rPr kumimoji="0" lang="en-AU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Arial"/>
                </a:rPr>
                <a:t>Design approval</a:t>
              </a:r>
              <a:endParaRPr kumimoji="0" lang="en-AU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endParaRPr>
            </a:p>
            <a:p>
              <a:pPr marL="342900" marR="0" lvl="0" indent="-34290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*"/>
                <a:tabLst/>
                <a:defRPr/>
              </a:pPr>
              <a:r>
                <a:rPr kumimoji="0" lang="en-AU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Arial"/>
                </a:rPr>
                <a:t>Apply operating conditions</a:t>
              </a:r>
              <a:endParaRPr kumimoji="0" lang="en-AU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endParaRPr>
            </a:p>
          </p:txBody>
        </p:sp>
        <p:sp>
          <p:nvSpPr>
            <p:cNvPr id="24" name="AutoShape 94"/>
            <p:cNvSpPr>
              <a:spLocks noChangeArrowheads="1"/>
            </p:cNvSpPr>
            <p:nvPr/>
          </p:nvSpPr>
          <p:spPr bwMode="auto">
            <a:xfrm>
              <a:off x="1924587" y="2402600"/>
              <a:ext cx="1062498" cy="452241"/>
            </a:xfrm>
            <a:prstGeom prst="rightArrow">
              <a:avLst>
                <a:gd name="adj1" fmla="val 50000"/>
                <a:gd name="adj2" fmla="val 60804"/>
              </a:avLst>
            </a:prstGeom>
            <a:solidFill>
              <a:srgbClr val="00FF00"/>
            </a:solidFill>
            <a:ln w="2857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none" lIns="91440" tIns="45720" rIns="91440" bIns="45720" anchor="ctr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AutoShape 95"/>
            <p:cNvSpPr>
              <a:spLocks noChangeArrowheads="1"/>
            </p:cNvSpPr>
            <p:nvPr/>
          </p:nvSpPr>
          <p:spPr bwMode="auto">
            <a:xfrm rot="10800000">
              <a:off x="1924587" y="3050286"/>
              <a:ext cx="1062498" cy="453117"/>
            </a:xfrm>
            <a:prstGeom prst="rightArrow">
              <a:avLst>
                <a:gd name="adj1" fmla="val 50000"/>
                <a:gd name="adj2" fmla="val 60687"/>
              </a:avLst>
            </a:prstGeom>
            <a:solidFill>
              <a:srgbClr val="00FF00"/>
            </a:solidFill>
            <a:ln w="2857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none" lIns="91440" tIns="45720" rIns="91440" bIns="45720" anchor="ctr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Text Box 96"/>
            <p:cNvSpPr txBox="1">
              <a:spLocks noChangeArrowheads="1"/>
            </p:cNvSpPr>
            <p:nvPr/>
          </p:nvSpPr>
          <p:spPr bwMode="auto">
            <a:xfrm>
              <a:off x="5737726" y="4087110"/>
              <a:ext cx="1124300" cy="741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9436" tIns="29718" rIns="59436" bIns="29718" anchor="t" anchorCtr="0" upright="1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Arial"/>
                </a:rPr>
                <a:t>Confirmed PBS access added to maps</a:t>
              </a:r>
              <a:endParaRPr kumimoji="0" lang="en-AU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endParaRPr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5591262" y="5186161"/>
              <a:ext cx="771294" cy="582053"/>
            </a:xfrm>
            <a:prstGeom prst="ellipse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none" lIns="59436" tIns="29718" rIns="59436" bIns="29718" anchor="ctr" anchorCtr="0" upright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1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Arial"/>
                </a:rPr>
                <a:t>RM</a:t>
              </a:r>
              <a:r>
                <a:rPr kumimoji="0" lang="en-AU" sz="1150" b="1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Arial"/>
                </a:rPr>
                <a:t>4</a:t>
              </a:r>
              <a:endParaRPr kumimoji="0" lang="en-AU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6279557" y="5186161"/>
              <a:ext cx="771294" cy="582053"/>
            </a:xfrm>
            <a:prstGeom prst="ellipse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none" lIns="59436" tIns="29718" rIns="59436" bIns="29718" anchor="ctr" anchorCtr="0" upright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1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Arial"/>
                </a:rPr>
                <a:t>RM</a:t>
              </a:r>
              <a:r>
                <a:rPr kumimoji="0" lang="en-AU" sz="1150" b="1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Arial"/>
                </a:rPr>
                <a:t>5</a:t>
              </a:r>
              <a:endParaRPr kumimoji="0" lang="en-AU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6966159" y="5186161"/>
              <a:ext cx="780872" cy="582053"/>
            </a:xfrm>
            <a:prstGeom prst="ellipse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none" lIns="59436" tIns="29718" rIns="59436" bIns="29718" anchor="ctr" anchorCtr="0" upright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1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Arial"/>
                </a:rPr>
                <a:t>RM</a:t>
              </a:r>
              <a:r>
                <a:rPr kumimoji="0" lang="en-AU" sz="1150" b="1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/>
                  <a:cs typeface="Arial"/>
                </a:rPr>
                <a:t>n</a:t>
              </a:r>
              <a:endParaRPr kumimoji="0" lang="en-AU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endParaRPr>
            </a:p>
          </p:txBody>
        </p:sp>
        <p:cxnSp>
          <p:nvCxnSpPr>
            <p:cNvPr id="30" name="Line 100"/>
            <p:cNvCxnSpPr/>
            <p:nvPr/>
          </p:nvCxnSpPr>
          <p:spPr bwMode="auto">
            <a:xfrm flipH="1">
              <a:off x="6987324" y="3957398"/>
              <a:ext cx="0" cy="969338"/>
            </a:xfrm>
            <a:prstGeom prst="line">
              <a:avLst/>
            </a:prstGeom>
            <a:noFill/>
            <a:ln w="57150">
              <a:solidFill>
                <a:srgbClr val="66FF33"/>
              </a:solidFill>
              <a:prstDash val="sysDot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3462033" y="4926736"/>
              <a:ext cx="4321952" cy="906235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</a:extLst>
          </p:spPr>
          <p:txBody>
            <a:bodyPr rot="0" vert="horz" wrap="square" lIns="59436" tIns="29718" rIns="59436" bIns="29718" anchor="ctr" anchorCtr="0" upright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1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Times New Roman"/>
                  <a:cs typeface="Arial"/>
                </a:rPr>
                <a:t> </a:t>
              </a:r>
              <a:endParaRPr kumimoji="0" lang="en-AU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667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548680"/>
            <a:ext cx="7772400" cy="838200"/>
          </a:xfrm>
        </p:spPr>
        <p:txBody>
          <a:bodyPr/>
          <a:lstStyle/>
          <a:p>
            <a:r>
              <a:rPr lang="en-US" dirty="0" smtClean="0"/>
              <a:t>Future (R2)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51520" y="1450752"/>
            <a:ext cx="8463007" cy="4224912"/>
            <a:chOff x="251520" y="1450752"/>
            <a:chExt cx="8463007" cy="4224912"/>
          </a:xfrm>
        </p:grpSpPr>
        <p:pic>
          <p:nvPicPr>
            <p:cNvPr id="4098" name="Picture 2" descr="C:\Users\ARREDO~1\AppData\Local\Temp\SNAGHTML22dd350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854"/>
            <a:stretch/>
          </p:blipFill>
          <p:spPr bwMode="auto">
            <a:xfrm>
              <a:off x="3347864" y="1450752"/>
              <a:ext cx="5366663" cy="3848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5023201"/>
              <a:ext cx="1831975" cy="652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450752"/>
              <a:ext cx="2976182" cy="2160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5273" y="3850914"/>
              <a:ext cx="828675" cy="811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1786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548680"/>
            <a:ext cx="7772400" cy="838200"/>
          </a:xfrm>
        </p:spPr>
        <p:txBody>
          <a:bodyPr/>
          <a:lstStyle/>
          <a:p>
            <a:r>
              <a:rPr lang="en-US" dirty="0" smtClean="0"/>
              <a:t>Future (R2)</a:t>
            </a:r>
          </a:p>
        </p:txBody>
      </p:sp>
      <p:pic>
        <p:nvPicPr>
          <p:cNvPr id="3074" name="Picture 2" descr="C:\Users\ARREDO~1\AppData\Local\Temp\SNAGHTML22a39f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83629"/>
            <a:ext cx="4401276" cy="525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1831975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441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AU" dirty="0" smtClean="0"/>
              <a:t>Some of the PBS Tasks of NHVR  </a:t>
            </a:r>
            <a:endParaRPr lang="en-AU" dirty="0" smtClean="0"/>
          </a:p>
        </p:txBody>
      </p:sp>
      <p:sp>
        <p:nvSpPr>
          <p:cNvPr id="25602" name="Content Placeholder 9"/>
          <p:cNvSpPr>
            <a:spLocks/>
          </p:cNvSpPr>
          <p:nvPr/>
        </p:nvSpPr>
        <p:spPr bwMode="auto">
          <a:xfrm>
            <a:off x="1168400" y="1771650"/>
            <a:ext cx="7380288" cy="450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914400" eaLnBrk="0" hangingPunct="0">
              <a:spcBef>
                <a:spcPct val="40000"/>
              </a:spcBef>
              <a:buFontTx/>
              <a:buChar char="•"/>
            </a:pPr>
            <a:r>
              <a:rPr lang="en-AU" sz="2400" dirty="0" smtClean="0">
                <a:latin typeface="Calibri" pitchFamily="34" charset="0"/>
              </a:rPr>
              <a:t>Improving the approval process</a:t>
            </a:r>
          </a:p>
          <a:p>
            <a:pPr marL="800100" lvl="1" indent="-342900" defTabSz="914400" eaLnBrk="0" hangingPunct="0">
              <a:spcBef>
                <a:spcPct val="40000"/>
              </a:spcBef>
              <a:buFontTx/>
              <a:buChar char="•"/>
            </a:pPr>
            <a:r>
              <a:rPr lang="en-AU" sz="2400" dirty="0" smtClean="0">
                <a:latin typeface="Calibri" pitchFamily="34" charset="0"/>
              </a:rPr>
              <a:t>Simplify the process</a:t>
            </a:r>
          </a:p>
          <a:p>
            <a:pPr marL="800100" lvl="1" indent="-342900" defTabSz="914400" eaLnBrk="0" hangingPunct="0">
              <a:spcBef>
                <a:spcPct val="40000"/>
              </a:spcBef>
              <a:buFontTx/>
              <a:buChar char="•"/>
            </a:pPr>
            <a:r>
              <a:rPr lang="en-AU" sz="2400" dirty="0" smtClean="0">
                <a:latin typeface="Calibri" pitchFamily="34" charset="0"/>
              </a:rPr>
              <a:t>Modular certification</a:t>
            </a:r>
            <a:endParaRPr lang="en-AU" sz="2400" dirty="0">
              <a:latin typeface="Calibri" pitchFamily="34" charset="0"/>
            </a:endParaRPr>
          </a:p>
          <a:p>
            <a:pPr marL="342900" indent="-342900" defTabSz="914400" eaLnBrk="0" hangingPunct="0">
              <a:spcBef>
                <a:spcPct val="40000"/>
              </a:spcBef>
              <a:buFontTx/>
              <a:buChar char="•"/>
            </a:pPr>
            <a:r>
              <a:rPr lang="en-AU" sz="2400" dirty="0" smtClean="0">
                <a:latin typeface="Calibri" pitchFamily="34" charset="0"/>
              </a:rPr>
              <a:t>Reviewing (enhancing) the PBS standards</a:t>
            </a:r>
          </a:p>
          <a:p>
            <a:pPr marL="800100" lvl="1" indent="-342900" defTabSz="914400" eaLnBrk="0" hangingPunct="0">
              <a:spcBef>
                <a:spcPct val="40000"/>
              </a:spcBef>
              <a:buFontTx/>
              <a:buChar char="•"/>
            </a:pPr>
            <a:r>
              <a:rPr lang="en-AU" sz="2400" dirty="0" smtClean="0">
                <a:latin typeface="Calibri" pitchFamily="34" charset="0"/>
              </a:rPr>
              <a:t>Which standards are relevant?</a:t>
            </a:r>
          </a:p>
          <a:p>
            <a:pPr marL="800100" lvl="1" indent="-342900" defTabSz="914400" eaLnBrk="0" hangingPunct="0">
              <a:spcBef>
                <a:spcPct val="40000"/>
              </a:spcBef>
              <a:buFontTx/>
              <a:buChar char="•"/>
            </a:pPr>
            <a:r>
              <a:rPr lang="en-AU" sz="2400" dirty="0" smtClean="0">
                <a:latin typeface="Calibri" pitchFamily="34" charset="0"/>
              </a:rPr>
              <a:t>How to address technological developments?</a:t>
            </a:r>
            <a:endParaRPr lang="en-AU" sz="2400" dirty="0">
              <a:latin typeface="Calibri" pitchFamily="34" charset="0"/>
            </a:endParaRPr>
          </a:p>
          <a:p>
            <a:pPr marL="342900" indent="-342900" defTabSz="914400" eaLnBrk="0" hangingPunct="0">
              <a:spcBef>
                <a:spcPct val="40000"/>
              </a:spcBef>
              <a:buFontTx/>
              <a:buChar char="•"/>
            </a:pPr>
            <a:r>
              <a:rPr lang="en-AU" sz="2400" dirty="0" smtClean="0">
                <a:latin typeface="Calibri" pitchFamily="34" charset="0"/>
              </a:rPr>
              <a:t>Improving access</a:t>
            </a:r>
          </a:p>
          <a:p>
            <a:pPr marL="800100" lvl="1" indent="-342900" defTabSz="914400" eaLnBrk="0" hangingPunct="0">
              <a:spcBef>
                <a:spcPct val="40000"/>
              </a:spcBef>
              <a:buFontTx/>
              <a:buChar char="•"/>
            </a:pPr>
            <a:r>
              <a:rPr lang="en-AU" sz="2400" dirty="0" smtClean="0">
                <a:latin typeface="Calibri" pitchFamily="34" charset="0"/>
              </a:rPr>
              <a:t>Consistency of access decisions</a:t>
            </a:r>
            <a:endParaRPr lang="en-AU" sz="2400" dirty="0">
              <a:latin typeface="Calibri" pitchFamily="34" charset="0"/>
            </a:endParaRPr>
          </a:p>
          <a:p>
            <a:pPr marL="342900" indent="-342900" defTabSz="914400" eaLnBrk="0" hangingPunct="0">
              <a:spcBef>
                <a:spcPct val="40000"/>
              </a:spcBef>
              <a:buFontTx/>
              <a:buChar char="•"/>
            </a:pPr>
            <a:endParaRPr lang="en-AU" sz="2400" dirty="0">
              <a:latin typeface="Calibri" pitchFamily="34" charset="0"/>
            </a:endParaRPr>
          </a:p>
          <a:p>
            <a:pPr marL="342900" indent="-342900" defTabSz="914400" eaLnBrk="0" hangingPunct="0">
              <a:spcBef>
                <a:spcPct val="40000"/>
              </a:spcBef>
              <a:buFontTx/>
              <a:buChar char="•"/>
            </a:pPr>
            <a:endParaRPr lang="en-AU" sz="2400" dirty="0">
              <a:latin typeface="Calibri" pitchFamily="34" charset="0"/>
            </a:endParaRPr>
          </a:p>
          <a:p>
            <a:pPr marL="742950" lvl="1" indent="-285750" defTabSz="914400" eaLnBrk="0" hangingPunct="0">
              <a:spcBef>
                <a:spcPct val="40000"/>
              </a:spcBef>
              <a:buFontTx/>
              <a:buBlip>
                <a:blip r:embed="rId2"/>
              </a:buBlip>
            </a:pPr>
            <a:endParaRPr lang="en-AU" sz="2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AU" dirty="0" smtClean="0"/>
              <a:t>Post July 2013   </a:t>
            </a:r>
          </a:p>
        </p:txBody>
      </p:sp>
      <p:sp>
        <p:nvSpPr>
          <p:cNvPr id="25602" name="Content Placeholder 9"/>
          <p:cNvSpPr>
            <a:spLocks/>
          </p:cNvSpPr>
          <p:nvPr/>
        </p:nvSpPr>
        <p:spPr bwMode="auto">
          <a:xfrm>
            <a:off x="1168400" y="1771650"/>
            <a:ext cx="7380288" cy="450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914400" eaLnBrk="0" hangingPunct="0">
              <a:spcBef>
                <a:spcPct val="40000"/>
              </a:spcBef>
              <a:buFontTx/>
              <a:buChar char="•"/>
            </a:pPr>
            <a:r>
              <a:rPr lang="en-AU" sz="2400" dirty="0">
                <a:latin typeface="Calibri" pitchFamily="34" charset="0"/>
              </a:rPr>
              <a:t>Legislative Forward Work Program up to 2014.</a:t>
            </a:r>
          </a:p>
          <a:p>
            <a:pPr marL="342900" indent="-342900" defTabSz="914400" eaLnBrk="0" hangingPunct="0">
              <a:spcBef>
                <a:spcPct val="40000"/>
              </a:spcBef>
              <a:buFontTx/>
              <a:buChar char="•"/>
            </a:pPr>
            <a:r>
              <a:rPr lang="en-AU" sz="2400" dirty="0">
                <a:latin typeface="Calibri" pitchFamily="34" charset="0"/>
              </a:rPr>
              <a:t>Operations Forward Work Program up to 2017.</a:t>
            </a:r>
          </a:p>
          <a:p>
            <a:pPr marL="742950" lvl="1" indent="-285750" defTabSz="914400" eaLnBrk="0" hangingPunct="0">
              <a:spcBef>
                <a:spcPct val="40000"/>
              </a:spcBef>
              <a:buSzPct val="60000"/>
              <a:buFontTx/>
              <a:buChar char="o"/>
            </a:pPr>
            <a:r>
              <a:rPr lang="en-AU" sz="2400" dirty="0">
                <a:latin typeface="Calibri" pitchFamily="34" charset="0"/>
              </a:rPr>
              <a:t>Access</a:t>
            </a:r>
          </a:p>
          <a:p>
            <a:pPr marL="742950" lvl="1" indent="-285750" defTabSz="914400" eaLnBrk="0" hangingPunct="0">
              <a:spcBef>
                <a:spcPct val="40000"/>
              </a:spcBef>
              <a:buSzPct val="60000"/>
              <a:buFontTx/>
              <a:buChar char="o"/>
            </a:pPr>
            <a:r>
              <a:rPr lang="en-AU" sz="2400" dirty="0">
                <a:latin typeface="Calibri" pitchFamily="34" charset="0"/>
              </a:rPr>
              <a:t>Compliance and Enforcement  </a:t>
            </a:r>
          </a:p>
          <a:p>
            <a:pPr marL="742950" lvl="1" indent="-285750" defTabSz="914400" eaLnBrk="0" hangingPunct="0">
              <a:spcBef>
                <a:spcPct val="40000"/>
              </a:spcBef>
              <a:buSzPct val="60000"/>
              <a:buFontTx/>
              <a:buChar char="o"/>
            </a:pPr>
            <a:r>
              <a:rPr lang="en-AU" sz="2400" dirty="0">
                <a:latin typeface="Calibri" pitchFamily="34" charset="0"/>
              </a:rPr>
              <a:t>Vehicle Standards </a:t>
            </a:r>
          </a:p>
          <a:p>
            <a:pPr marL="742950" lvl="1" indent="-285750" defTabSz="914400" eaLnBrk="0" hangingPunct="0">
              <a:spcBef>
                <a:spcPct val="40000"/>
              </a:spcBef>
              <a:buSzPct val="60000"/>
              <a:buFontTx/>
              <a:buChar char="o"/>
            </a:pPr>
            <a:r>
              <a:rPr lang="en-AU" sz="2400" dirty="0">
                <a:latin typeface="Calibri" pitchFamily="34" charset="0"/>
              </a:rPr>
              <a:t>Registration </a:t>
            </a:r>
          </a:p>
          <a:p>
            <a:pPr marL="342900" indent="-342900" defTabSz="914400" eaLnBrk="0" hangingPunct="0">
              <a:spcBef>
                <a:spcPct val="40000"/>
              </a:spcBef>
              <a:buFontTx/>
              <a:buChar char="•"/>
            </a:pPr>
            <a:r>
              <a:rPr lang="en-AU" sz="2400" dirty="0">
                <a:latin typeface="Calibri" pitchFamily="34" charset="0"/>
              </a:rPr>
              <a:t>Review of National Penalties (court imposed maximum penalties and infringements) to be completed in 2014.</a:t>
            </a:r>
          </a:p>
          <a:p>
            <a:pPr marL="342900" indent="-342900" defTabSz="914400" eaLnBrk="0" hangingPunct="0">
              <a:spcBef>
                <a:spcPct val="40000"/>
              </a:spcBef>
              <a:buFontTx/>
              <a:buChar char="•"/>
            </a:pPr>
            <a:r>
              <a:rPr lang="en-AU" sz="2400" dirty="0">
                <a:latin typeface="Calibri" pitchFamily="34" charset="0"/>
              </a:rPr>
              <a:t>These are all inputs to the Strategic Plan and Business Plan </a:t>
            </a:r>
            <a:r>
              <a:rPr lang="en-AU" sz="2400" dirty="0" smtClean="0">
                <a:latin typeface="Calibri" pitchFamily="34" charset="0"/>
              </a:rPr>
              <a:t>of NHVR.</a:t>
            </a:r>
            <a:endParaRPr lang="en-AU" sz="2400" dirty="0">
              <a:latin typeface="Calibri" pitchFamily="34" charset="0"/>
            </a:endParaRPr>
          </a:p>
          <a:p>
            <a:pPr marL="342900" indent="-342900" defTabSz="914400" eaLnBrk="0" hangingPunct="0">
              <a:spcBef>
                <a:spcPct val="40000"/>
              </a:spcBef>
              <a:buFontTx/>
              <a:buChar char="•"/>
            </a:pPr>
            <a:endParaRPr lang="en-AU" sz="2400" dirty="0">
              <a:latin typeface="Calibri" pitchFamily="34" charset="0"/>
            </a:endParaRPr>
          </a:p>
          <a:p>
            <a:pPr marL="742950" lvl="1" indent="-285750" defTabSz="914400" eaLnBrk="0" hangingPunct="0">
              <a:spcBef>
                <a:spcPct val="40000"/>
              </a:spcBef>
              <a:buFontTx/>
              <a:buBlip>
                <a:blip r:embed="rId2"/>
              </a:buBlip>
            </a:pPr>
            <a:endParaRPr lang="en-AU" sz="2400" dirty="0">
              <a:latin typeface="Calibri" pitchFamily="34" charset="0"/>
            </a:endParaRPr>
          </a:p>
        </p:txBody>
      </p:sp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2225" y="209550"/>
            <a:ext cx="252730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660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AU" dirty="0" smtClean="0"/>
              <a:t>More Information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99911" y="1735138"/>
            <a:ext cx="7623175" cy="4244975"/>
          </a:xfrm>
        </p:spPr>
        <p:txBody>
          <a:bodyPr/>
          <a:lstStyle/>
          <a:p>
            <a:pPr marL="0" indent="0">
              <a:buNone/>
            </a:pPr>
            <a:r>
              <a:rPr lang="en-AU" dirty="0" smtClean="0">
                <a:cs typeface="Arial" charset="0"/>
              </a:rPr>
              <a:t>‘Road to Regulator’</a:t>
            </a:r>
            <a:r>
              <a:rPr lang="en-AU" i="1" dirty="0" smtClean="0">
                <a:cs typeface="Arial" charset="0"/>
              </a:rPr>
              <a:t> </a:t>
            </a:r>
            <a:r>
              <a:rPr lang="en-AU" dirty="0" smtClean="0">
                <a:cs typeface="Arial" charset="0"/>
              </a:rPr>
              <a:t>newsletter – via website subscription</a:t>
            </a:r>
          </a:p>
          <a:p>
            <a:pPr>
              <a:buFontTx/>
              <a:buNone/>
            </a:pPr>
            <a:r>
              <a:rPr lang="en-AU" dirty="0" smtClean="0">
                <a:cs typeface="Arial" charset="0"/>
              </a:rPr>
              <a:t>NHVR Project Office contact details</a:t>
            </a:r>
          </a:p>
          <a:p>
            <a:pPr>
              <a:buFont typeface="Arial" pitchFamily="34" charset="0"/>
              <a:buChar char="•"/>
            </a:pPr>
            <a:r>
              <a:rPr lang="en-AU" dirty="0" smtClean="0">
                <a:cs typeface="Arial" charset="0"/>
              </a:rPr>
              <a:t>Subscribe: form on contact page </a:t>
            </a:r>
            <a:r>
              <a:rPr lang="en-AU" dirty="0" smtClean="0">
                <a:cs typeface="Arial" charset="0"/>
                <a:hlinkClick r:id="rId2"/>
              </a:rPr>
              <a:t>www.nhvr.gov.au</a:t>
            </a:r>
            <a:endParaRPr lang="en-AU" dirty="0" smtClean="0">
              <a:cs typeface="Arial" charset="0"/>
            </a:endParaRPr>
          </a:p>
          <a:p>
            <a:pPr>
              <a:buFont typeface="Arial" pitchFamily="34" charset="0"/>
              <a:buChar char="•"/>
            </a:pPr>
            <a:r>
              <a:rPr lang="en-AU" dirty="0" smtClean="0">
                <a:cs typeface="Arial" charset="0"/>
              </a:rPr>
              <a:t>Website: feedback/enquiry option </a:t>
            </a:r>
            <a:r>
              <a:rPr lang="en-AU" dirty="0" smtClean="0">
                <a:cs typeface="Arial" charset="0"/>
                <a:hlinkClick r:id="rId2"/>
              </a:rPr>
              <a:t>www.nhvr.gov.au</a:t>
            </a:r>
            <a:endParaRPr lang="en-AU" dirty="0" smtClean="0">
              <a:cs typeface="Arial" charset="0"/>
            </a:endParaRPr>
          </a:p>
          <a:p>
            <a:pPr>
              <a:buFont typeface="Arial" pitchFamily="34" charset="0"/>
              <a:buChar char="•"/>
            </a:pPr>
            <a:r>
              <a:rPr lang="en-AU" dirty="0" smtClean="0">
                <a:cs typeface="Arial" charset="0"/>
              </a:rPr>
              <a:t>Email: </a:t>
            </a:r>
            <a:r>
              <a:rPr lang="en-AU" dirty="0" smtClean="0">
                <a:cs typeface="Arial" charset="0"/>
                <a:hlinkClick r:id="rId3"/>
              </a:rPr>
              <a:t>info@nhvr.gov.au</a:t>
            </a:r>
            <a:endParaRPr lang="en-AU" dirty="0" smtClean="0">
              <a:cs typeface="Arial" charset="0"/>
            </a:endParaRPr>
          </a:p>
        </p:txBody>
      </p:sp>
      <p:pic>
        <p:nvPicPr>
          <p:cNvPr id="3072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42063" y="171450"/>
            <a:ext cx="2557462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8228" y="783771"/>
            <a:ext cx="7209971" cy="957943"/>
          </a:xfrm>
        </p:spPr>
        <p:txBody>
          <a:bodyPr/>
          <a:lstStyle/>
          <a:p>
            <a:r>
              <a:rPr lang="en-US" dirty="0" smtClean="0"/>
              <a:t>Background  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796143"/>
            <a:ext cx="6400800" cy="4227286"/>
          </a:xfrm>
        </p:spPr>
        <p:txBody>
          <a:bodyPr/>
          <a:lstStyle/>
          <a:p>
            <a:pPr marL="342900" indent="-342900" algn="l">
              <a:buFont typeface="Arial" pitchFamily="34" charset="0"/>
              <a:buChar char="•"/>
            </a:pPr>
            <a:r>
              <a:rPr lang="en-US" dirty="0" smtClean="0"/>
              <a:t>NHVR part of package of COAG reforms to create seamless national economy – single regulators for heavy vehicles, rail and maritime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dirty="0" smtClean="0"/>
              <a:t>Focus of NHVR to improve safety, productivity, efficiency of Australia’s heavy vehicle industry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dirty="0" smtClean="0"/>
              <a:t>NHVR benefit to Australia’s economy – up to $12.4 Billion over 20 years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dirty="0" smtClean="0"/>
              <a:t>Total benefit to Australian economy of all reforms - up to $30 Billion over 20 years</a:t>
            </a:r>
          </a:p>
          <a:p>
            <a:pPr marL="342900" indent="-342900" algn="l">
              <a:buFont typeface="Arial" pitchFamily="34" charset="0"/>
              <a:buChar char="•"/>
            </a:pPr>
            <a:endParaRPr lang="en-AU" dirty="0"/>
          </a:p>
        </p:txBody>
      </p:sp>
      <p:pic>
        <p:nvPicPr>
          <p:cNvPr id="4" name="Picture 5" descr="G:\ISTP\Regulatory Reform\National Heavy Vehicle Reform\Presentation\PowerPoint\truck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42063" y="188913"/>
            <a:ext cx="2557462" cy="143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7136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Overview </a:t>
            </a:r>
          </a:p>
        </p:txBody>
      </p:sp>
      <p:sp>
        <p:nvSpPr>
          <p:cNvPr id="16386" name="Content Placeholder 9"/>
          <p:cNvSpPr>
            <a:spLocks/>
          </p:cNvSpPr>
          <p:nvPr/>
        </p:nvSpPr>
        <p:spPr bwMode="auto">
          <a:xfrm>
            <a:off x="1168400" y="1771650"/>
            <a:ext cx="7380288" cy="450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3538" indent="-363538" defTabSz="914400" eaLnBrk="0" hangingPunct="0">
              <a:spcBef>
                <a:spcPct val="40000"/>
              </a:spcBef>
              <a:buFontTx/>
              <a:buChar char="•"/>
            </a:pPr>
            <a:r>
              <a:rPr lang="en-AU" sz="2400" dirty="0">
                <a:latin typeface="Calibri" pitchFamily="34" charset="0"/>
              </a:rPr>
              <a:t>Bill 1 of Heavy Vehicle National Law passed by QLD Parliament August 2012</a:t>
            </a:r>
          </a:p>
          <a:p>
            <a:pPr marL="363538" indent="-363538" defTabSz="914400" eaLnBrk="0" hangingPunct="0">
              <a:spcBef>
                <a:spcPct val="40000"/>
              </a:spcBef>
              <a:buFontTx/>
              <a:buChar char="•"/>
            </a:pPr>
            <a:r>
              <a:rPr lang="en-AU" sz="2400" dirty="0">
                <a:latin typeface="Calibri" pitchFamily="34" charset="0"/>
              </a:rPr>
              <a:t>Bill 2 </a:t>
            </a:r>
            <a:r>
              <a:rPr lang="en-AU" sz="2400" dirty="0" smtClean="0">
                <a:latin typeface="Calibri" pitchFamily="34" charset="0"/>
              </a:rPr>
              <a:t>introduced </a:t>
            </a:r>
            <a:r>
              <a:rPr lang="en-AU" sz="2400" dirty="0">
                <a:latin typeface="Calibri" pitchFamily="34" charset="0"/>
              </a:rPr>
              <a:t>to QLD Parliament late </a:t>
            </a:r>
            <a:r>
              <a:rPr lang="en-AU" sz="2400" dirty="0" smtClean="0">
                <a:latin typeface="Calibri" pitchFamily="34" charset="0"/>
              </a:rPr>
              <a:t>2012</a:t>
            </a:r>
            <a:r>
              <a:rPr lang="en-AU" sz="2400" dirty="0">
                <a:latin typeface="Calibri" pitchFamily="34" charset="0"/>
              </a:rPr>
              <a:t> </a:t>
            </a:r>
            <a:r>
              <a:rPr lang="en-AU" sz="2400" dirty="0" smtClean="0">
                <a:latin typeface="Calibri" pitchFamily="34" charset="0"/>
              </a:rPr>
              <a:t>and passed by QLD Parliament in February 2013</a:t>
            </a:r>
            <a:endParaRPr lang="en-AU" sz="2400" dirty="0" smtClean="0">
              <a:latin typeface="Calibri" pitchFamily="34" charset="0"/>
            </a:endParaRPr>
          </a:p>
          <a:p>
            <a:pPr marL="363538" indent="-363538" defTabSz="914400" eaLnBrk="0" hangingPunct="0">
              <a:spcBef>
                <a:spcPct val="40000"/>
              </a:spcBef>
              <a:buFontTx/>
              <a:buChar char="•"/>
            </a:pPr>
            <a:r>
              <a:rPr lang="en-AU" sz="2400" dirty="0" smtClean="0">
                <a:latin typeface="Calibri" pitchFamily="34" charset="0"/>
              </a:rPr>
              <a:t>Application </a:t>
            </a:r>
            <a:r>
              <a:rPr lang="en-AU" sz="2400" dirty="0">
                <a:latin typeface="Calibri" pitchFamily="34" charset="0"/>
              </a:rPr>
              <a:t>laws expected be passed by other jurisdictions by </a:t>
            </a:r>
            <a:r>
              <a:rPr lang="en-AU" sz="2400" dirty="0" smtClean="0">
                <a:latin typeface="Calibri" pitchFamily="34" charset="0"/>
              </a:rPr>
              <a:t>mid 2013</a:t>
            </a:r>
            <a:endParaRPr lang="en-AU" sz="2400" dirty="0">
              <a:latin typeface="Calibri" pitchFamily="34" charset="0"/>
            </a:endParaRPr>
          </a:p>
          <a:p>
            <a:pPr marL="363538" indent="-363538" defTabSz="914400" eaLnBrk="0" hangingPunct="0">
              <a:spcBef>
                <a:spcPct val="40000"/>
              </a:spcBef>
              <a:buFontTx/>
              <a:buChar char="•"/>
            </a:pPr>
            <a:r>
              <a:rPr lang="en-AU" sz="2400" dirty="0">
                <a:latin typeface="Calibri" pitchFamily="34" charset="0"/>
              </a:rPr>
              <a:t>Regulator </a:t>
            </a:r>
            <a:r>
              <a:rPr lang="en-AU" sz="2400" dirty="0" smtClean="0">
                <a:latin typeface="Calibri" pitchFamily="34" charset="0"/>
              </a:rPr>
              <a:t>commenced </a:t>
            </a:r>
            <a:r>
              <a:rPr lang="en-AU" sz="2400" dirty="0">
                <a:latin typeface="Calibri" pitchFamily="34" charset="0"/>
              </a:rPr>
              <a:t>national operations in                     </a:t>
            </a:r>
            <a:r>
              <a:rPr lang="en-AU" sz="2400" dirty="0" smtClean="0">
                <a:latin typeface="Calibri" pitchFamily="34" charset="0"/>
              </a:rPr>
              <a:t>21 January </a:t>
            </a:r>
            <a:r>
              <a:rPr lang="en-AU" sz="2400" dirty="0">
                <a:latin typeface="Calibri" pitchFamily="34" charset="0"/>
              </a:rPr>
              <a:t>2013.</a:t>
            </a:r>
          </a:p>
          <a:p>
            <a:pPr marL="363538" indent="-363538" defTabSz="914400" eaLnBrk="0" hangingPunct="0">
              <a:spcBef>
                <a:spcPct val="40000"/>
              </a:spcBef>
              <a:buFontTx/>
              <a:buChar char="•"/>
            </a:pPr>
            <a:r>
              <a:rPr lang="en-AU" sz="2400" dirty="0">
                <a:latin typeface="Calibri" pitchFamily="34" charset="0"/>
              </a:rPr>
              <a:t>National Office in Brisbane with NHVR support staff located in jurisdictions to support transition to the NHVR.</a:t>
            </a:r>
          </a:p>
          <a:p>
            <a:pPr marL="363538" indent="-363538" defTabSz="914400" eaLnBrk="0" hangingPunct="0">
              <a:spcBef>
                <a:spcPct val="40000"/>
              </a:spcBef>
            </a:pPr>
            <a:endParaRPr lang="en-AU" sz="2400" dirty="0">
              <a:latin typeface="Calibri" pitchFamily="34" charset="0"/>
            </a:endParaRPr>
          </a:p>
          <a:p>
            <a:pPr marL="900113" lvl="1" indent="-87313" defTabSz="914400" eaLnBrk="0" hangingPunct="0">
              <a:spcBef>
                <a:spcPct val="40000"/>
              </a:spcBef>
            </a:pPr>
            <a:endParaRPr lang="en-AU" sz="2400" dirty="0">
              <a:latin typeface="Calibri" pitchFamily="34" charset="0"/>
            </a:endParaRPr>
          </a:p>
          <a:p>
            <a:pPr marL="363538" indent="-363538" defTabSz="914400" eaLnBrk="0" hangingPunct="0">
              <a:spcBef>
                <a:spcPct val="40000"/>
              </a:spcBef>
              <a:buFontTx/>
              <a:buBlip>
                <a:blip r:embed="rId2"/>
              </a:buBlip>
            </a:pPr>
            <a:endParaRPr lang="en-AU" sz="2400" dirty="0">
              <a:latin typeface="Calibri" pitchFamily="34" charset="0"/>
            </a:endParaRPr>
          </a:p>
        </p:txBody>
      </p:sp>
      <p:pic>
        <p:nvPicPr>
          <p:cNvPr id="16387" name="Picture 2" descr="G:\ISTP\Regulatory Reform\National Heavy Vehicle Reform\Presentation\PowerPoint\DOTARS%20028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42063" y="166688"/>
            <a:ext cx="2557462" cy="145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AU" dirty="0" smtClean="0"/>
              <a:t> January 2013 </a:t>
            </a:r>
          </a:p>
        </p:txBody>
      </p:sp>
      <p:sp>
        <p:nvSpPr>
          <p:cNvPr id="17410" name="Content Placeholder 9"/>
          <p:cNvSpPr>
            <a:spLocks/>
          </p:cNvSpPr>
          <p:nvPr/>
        </p:nvSpPr>
        <p:spPr bwMode="auto">
          <a:xfrm>
            <a:off x="1168400" y="1771650"/>
            <a:ext cx="7380288" cy="450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3538" indent="-363538" defTabSz="914400">
              <a:spcBef>
                <a:spcPct val="40000"/>
              </a:spcBef>
            </a:pPr>
            <a:r>
              <a:rPr lang="en-AU" sz="2400" b="1" dirty="0">
                <a:solidFill>
                  <a:srgbClr val="39A7C3"/>
                </a:solidFill>
                <a:latin typeface="Calibri" pitchFamily="34" charset="0"/>
              </a:rPr>
              <a:t>Improving Efficiency of Doing Business</a:t>
            </a:r>
          </a:p>
          <a:p>
            <a:pPr marL="363538" indent="-363538" defTabSz="914400">
              <a:spcBef>
                <a:spcPct val="40000"/>
              </a:spcBef>
              <a:buFontTx/>
              <a:buChar char="•"/>
            </a:pPr>
            <a:r>
              <a:rPr lang="en-AU" sz="2400" dirty="0">
                <a:latin typeface="Calibri" pitchFamily="34" charset="0"/>
              </a:rPr>
              <a:t>One Stop Shop </a:t>
            </a:r>
            <a:r>
              <a:rPr lang="en-AU" sz="2400" dirty="0" smtClean="0">
                <a:latin typeface="Calibri" pitchFamily="34" charset="0"/>
              </a:rPr>
              <a:t>website to receive </a:t>
            </a:r>
            <a:r>
              <a:rPr lang="en-AU" sz="2400" dirty="0">
                <a:latin typeface="Calibri" pitchFamily="34" charset="0"/>
              </a:rPr>
              <a:t>and process all applications for PBS and NHVAS Accreditation Modules </a:t>
            </a:r>
            <a:r>
              <a:rPr lang="en-AU" sz="2400" dirty="0" smtClean="0">
                <a:latin typeface="Calibri" pitchFamily="34" charset="0"/>
              </a:rPr>
              <a:t>with consistent </a:t>
            </a:r>
            <a:r>
              <a:rPr lang="en-AU" sz="2400" dirty="0">
                <a:latin typeface="Calibri" pitchFamily="34" charset="0"/>
              </a:rPr>
              <a:t>forms and processes.</a:t>
            </a:r>
          </a:p>
          <a:p>
            <a:pPr marL="363538" indent="-363538" defTabSz="914400">
              <a:spcBef>
                <a:spcPct val="40000"/>
              </a:spcBef>
              <a:buFontTx/>
              <a:buChar char="•"/>
            </a:pPr>
            <a:r>
              <a:rPr lang="en-AU" sz="2400" dirty="0">
                <a:latin typeface="Calibri" pitchFamily="34" charset="0"/>
              </a:rPr>
              <a:t>NHVR staff providing support to applicants preparing PBS applications, working through </a:t>
            </a:r>
            <a:r>
              <a:rPr lang="en-AU" sz="2400" dirty="0" smtClean="0">
                <a:latin typeface="Calibri" pitchFamily="34" charset="0"/>
              </a:rPr>
              <a:t>PBS </a:t>
            </a:r>
            <a:r>
              <a:rPr lang="en-AU" sz="2400" dirty="0">
                <a:latin typeface="Calibri" pitchFamily="34" charset="0"/>
              </a:rPr>
              <a:t>approval process and assisting PBS approved vehicles gaining access to the road network.</a:t>
            </a:r>
          </a:p>
        </p:txBody>
      </p:sp>
      <p:pic>
        <p:nvPicPr>
          <p:cNvPr id="17411" name="Picture 2" descr="H:\Work\Donna Wieland\PowerPoint\DOTARS%200198.jpg"/>
          <p:cNvPicPr>
            <a:picLocks noChangeAspect="1" noChangeArrowheads="1"/>
          </p:cNvPicPr>
          <p:nvPr/>
        </p:nvPicPr>
        <p:blipFill>
          <a:blip r:embed="rId2"/>
          <a:srcRect l="31978"/>
          <a:stretch>
            <a:fillRect/>
          </a:stretch>
        </p:blipFill>
        <p:spPr bwMode="auto">
          <a:xfrm>
            <a:off x="6351588" y="184150"/>
            <a:ext cx="2557462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38" y="184150"/>
            <a:ext cx="2541587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548680"/>
            <a:ext cx="7772400" cy="838200"/>
          </a:xfrm>
        </p:spPr>
        <p:txBody>
          <a:bodyPr/>
          <a:lstStyle/>
          <a:p>
            <a:r>
              <a:rPr lang="en-US" dirty="0" smtClean="0"/>
              <a:t>PBS Statistics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048001"/>
              </p:ext>
            </p:extLst>
          </p:nvPr>
        </p:nvGraphicFramePr>
        <p:xfrm>
          <a:off x="472633" y="2114366"/>
          <a:ext cx="7982271" cy="36077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0307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159544" y="374508"/>
            <a:ext cx="7772400" cy="838200"/>
          </a:xfrm>
        </p:spPr>
        <p:txBody>
          <a:bodyPr/>
          <a:lstStyle/>
          <a:p>
            <a:r>
              <a:rPr lang="en-US" dirty="0" smtClean="0"/>
              <a:t>PBS Statistics Cont.</a:t>
            </a: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3092553"/>
              </p:ext>
            </p:extLst>
          </p:nvPr>
        </p:nvGraphicFramePr>
        <p:xfrm>
          <a:off x="251520" y="1056020"/>
          <a:ext cx="8680424" cy="3500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318716" y="4518898"/>
            <a:ext cx="8069708" cy="1923604"/>
            <a:chOff x="318716" y="4518898"/>
            <a:chExt cx="8069708" cy="1923604"/>
          </a:xfrm>
        </p:grpSpPr>
        <p:sp>
          <p:nvSpPr>
            <p:cNvPr id="6" name="Rectangle 5"/>
            <p:cNvSpPr/>
            <p:nvPr/>
          </p:nvSpPr>
          <p:spPr>
            <a:xfrm>
              <a:off x="318716" y="4626620"/>
              <a:ext cx="5261396" cy="16004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AU" sz="1400" b="1" dirty="0"/>
                <a:t>Vehicles Approved:</a:t>
              </a:r>
            </a:p>
            <a:p>
              <a:pPr>
                <a:spcBef>
                  <a:spcPct val="50000"/>
                </a:spcBef>
              </a:pPr>
              <a:r>
                <a:rPr lang="en-AU" sz="1400" dirty="0" smtClean="0"/>
                <a:t>1115 </a:t>
              </a:r>
              <a:r>
                <a:rPr lang="en-AU" sz="1400" dirty="0"/>
                <a:t>Rigid Trucks or Prime Movers or </a:t>
              </a:r>
              <a:r>
                <a:rPr lang="en-AU" sz="1400" dirty="0" smtClean="0"/>
                <a:t>Buses</a:t>
              </a:r>
              <a:endParaRPr lang="en-AU" sz="1400" dirty="0">
                <a:solidFill>
                  <a:srgbClr val="FF0000"/>
                </a:solidFill>
              </a:endParaRPr>
            </a:p>
            <a:p>
              <a:pPr>
                <a:spcBef>
                  <a:spcPct val="50000"/>
                </a:spcBef>
              </a:pPr>
              <a:r>
                <a:rPr lang="en-AU" sz="1400" dirty="0" smtClean="0"/>
                <a:t>1048 </a:t>
              </a:r>
              <a:r>
                <a:rPr lang="en-AU" sz="1400" dirty="0"/>
                <a:t>Dog Trailer or Lead </a:t>
              </a:r>
              <a:r>
                <a:rPr lang="en-AU" sz="1400" dirty="0" smtClean="0"/>
                <a:t>Trailer </a:t>
              </a:r>
              <a:endParaRPr lang="en-AU" sz="1400" dirty="0">
                <a:solidFill>
                  <a:srgbClr val="FF0000"/>
                </a:solidFill>
              </a:endParaRPr>
            </a:p>
            <a:p>
              <a:pPr>
                <a:spcBef>
                  <a:spcPct val="50000"/>
                </a:spcBef>
              </a:pPr>
              <a:r>
                <a:rPr lang="en-AU" sz="1400" dirty="0" smtClean="0"/>
                <a:t>200 </a:t>
              </a:r>
              <a:r>
                <a:rPr lang="en-AU" sz="1400" dirty="0"/>
                <a:t>Dolly or Mid/Tag/Rear </a:t>
              </a:r>
              <a:r>
                <a:rPr lang="en-AU" sz="1400" dirty="0" smtClean="0"/>
                <a:t>Trailer</a:t>
              </a:r>
              <a:endParaRPr lang="en-AU" sz="1400" dirty="0" smtClean="0">
                <a:solidFill>
                  <a:srgbClr val="FF0000"/>
                </a:solidFill>
              </a:endParaRPr>
            </a:p>
            <a:p>
              <a:pPr>
                <a:spcBef>
                  <a:spcPct val="50000"/>
                </a:spcBef>
              </a:pPr>
              <a:r>
                <a:rPr lang="en-AU" sz="1400" dirty="0" smtClean="0"/>
                <a:t>2363 (total) individual vehicle units </a:t>
              </a:r>
              <a:endParaRPr lang="en-AU" sz="1400" dirty="0">
                <a:solidFill>
                  <a:srgbClr val="FF000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940152" y="4518898"/>
              <a:ext cx="2448272" cy="192360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AU" sz="1400" b="1" dirty="0" smtClean="0"/>
                <a:t>Final Approvals / month:</a:t>
              </a:r>
            </a:p>
            <a:p>
              <a:pPr>
                <a:spcBef>
                  <a:spcPct val="50000"/>
                </a:spcBef>
              </a:pPr>
              <a:r>
                <a:rPr lang="en-AU" sz="1400" dirty="0" smtClean="0"/>
                <a:t>2009 – 5.0</a:t>
              </a:r>
            </a:p>
            <a:p>
              <a:pPr>
                <a:spcBef>
                  <a:spcPct val="50000"/>
                </a:spcBef>
              </a:pPr>
              <a:r>
                <a:rPr lang="en-AU" sz="1400" dirty="0" smtClean="0"/>
                <a:t>2010 – 14.2</a:t>
              </a:r>
            </a:p>
            <a:p>
              <a:pPr>
                <a:spcBef>
                  <a:spcPct val="50000"/>
                </a:spcBef>
              </a:pPr>
              <a:r>
                <a:rPr lang="en-AU" sz="1400" dirty="0" smtClean="0"/>
                <a:t>2011 – 18.0</a:t>
              </a:r>
            </a:p>
            <a:p>
              <a:pPr>
                <a:spcBef>
                  <a:spcPct val="50000"/>
                </a:spcBef>
              </a:pPr>
              <a:r>
                <a:rPr lang="en-AU" sz="1400" dirty="0" smtClean="0"/>
                <a:t>2012 – 33.0</a:t>
              </a:r>
            </a:p>
            <a:p>
              <a:pPr>
                <a:spcBef>
                  <a:spcPct val="50000"/>
                </a:spcBef>
              </a:pPr>
              <a:r>
                <a:rPr lang="en-AU" sz="1400" dirty="0" smtClean="0"/>
                <a:t>2012 last 6 months – 39.0</a:t>
              </a:r>
              <a:endParaRPr lang="en-AU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8914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548680"/>
            <a:ext cx="7772400" cy="838200"/>
          </a:xfrm>
        </p:spPr>
        <p:txBody>
          <a:bodyPr/>
          <a:lstStyle/>
          <a:p>
            <a:r>
              <a:rPr lang="en-US" dirty="0" smtClean="0"/>
              <a:t>PBS Truck and Dogs</a:t>
            </a:r>
          </a:p>
        </p:txBody>
      </p:sp>
      <p:pic>
        <p:nvPicPr>
          <p:cNvPr id="3" name="Picture 2" descr="PBS truck and dog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423" y="1605889"/>
            <a:ext cx="6392623" cy="477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2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058222" y="548680"/>
            <a:ext cx="7772400" cy="838200"/>
          </a:xfrm>
        </p:spPr>
        <p:txBody>
          <a:bodyPr/>
          <a:lstStyle/>
          <a:p>
            <a:r>
              <a:rPr lang="en-US" dirty="0" smtClean="0"/>
              <a:t>PBS Level 2B Combinations in </a:t>
            </a:r>
            <a:r>
              <a:rPr lang="en-US" dirty="0" smtClean="0"/>
              <a:t>Qld</a:t>
            </a:r>
            <a:endParaRPr lang="en-US" dirty="0" smtClean="0"/>
          </a:p>
        </p:txBody>
      </p:sp>
      <p:pic>
        <p:nvPicPr>
          <p:cNvPr id="4" name="Picture 3" descr="a-double pic 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22" y="1560074"/>
            <a:ext cx="6481075" cy="486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6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548680"/>
            <a:ext cx="7772400" cy="838200"/>
          </a:xfrm>
        </p:spPr>
        <p:txBody>
          <a:bodyPr/>
          <a:lstStyle/>
          <a:p>
            <a:r>
              <a:rPr lang="en-US" dirty="0" smtClean="0"/>
              <a:t>Today (R1)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95138" y="1700808"/>
            <a:ext cx="8948861" cy="3998346"/>
            <a:chOff x="195138" y="1700808"/>
            <a:chExt cx="8948861" cy="3998346"/>
          </a:xfrm>
        </p:grpSpPr>
        <p:pic>
          <p:nvPicPr>
            <p:cNvPr id="1026" name="Picture 2" descr="C:\Users\ARREDO~1\AppData\Local\Temp\SNAGHTML213c2ad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138" y="1700808"/>
              <a:ext cx="8948861" cy="2232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Down Arrow 1"/>
            <p:cNvSpPr/>
            <p:nvPr/>
          </p:nvSpPr>
          <p:spPr bwMode="auto">
            <a:xfrm>
              <a:off x="5786086" y="3933056"/>
              <a:ext cx="792088" cy="792088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A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64" charset="-128"/>
              </a:endParaRPr>
            </a:p>
          </p:txBody>
        </p:sp>
        <p:sp>
          <p:nvSpPr>
            <p:cNvPr id="3" name="Rounded Rectangle 2"/>
            <p:cNvSpPr/>
            <p:nvPr/>
          </p:nvSpPr>
          <p:spPr bwMode="auto">
            <a:xfrm>
              <a:off x="5786086" y="2024844"/>
              <a:ext cx="700538" cy="1584176"/>
            </a:xfrm>
            <a:prstGeom prst="roundRect">
              <a:avLst/>
            </a:prstGeom>
            <a:noFill/>
            <a:ln w="38100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A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64" charset="-128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941832" y="5033438"/>
              <a:ext cx="3345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smtClean="0"/>
                <a:t>Administrative arrangement</a:t>
              </a:r>
              <a:endParaRPr lang="en-AU" dirty="0"/>
            </a:p>
          </p:txBody>
        </p:sp>
        <p:sp>
          <p:nvSpPr>
            <p:cNvPr id="7" name="Down Arrow 6"/>
            <p:cNvSpPr/>
            <p:nvPr/>
          </p:nvSpPr>
          <p:spPr bwMode="auto">
            <a:xfrm>
              <a:off x="5786086" y="3933056"/>
              <a:ext cx="792088" cy="792088"/>
            </a:xfrm>
            <a:prstGeom prst="downArrow">
              <a:avLst/>
            </a:prstGeom>
            <a:noFill/>
            <a:ln w="38100" cap="flat" cmpd="sng" algn="ctr">
              <a:solidFill>
                <a:srgbClr val="00417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-64" charset="-128"/>
              </a:endParaRPr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995299" y="4833173"/>
              <a:ext cx="890587" cy="841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3376</TotalTime>
  <Words>700</Words>
  <Application>Microsoft Office PowerPoint</Application>
  <PresentationFormat>On-screen Show (4:3)</PresentationFormat>
  <Paragraphs>119</Paragraphs>
  <Slides>18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Custom Design</vt:lpstr>
      <vt:lpstr>PowerPoint Presentation</vt:lpstr>
      <vt:lpstr>Background  </vt:lpstr>
      <vt:lpstr>Overview </vt:lpstr>
      <vt:lpstr> January 2013 </vt:lpstr>
      <vt:lpstr>PBS Statistics</vt:lpstr>
      <vt:lpstr>PBS Statistics Cont.</vt:lpstr>
      <vt:lpstr>PBS Truck and Dogs</vt:lpstr>
      <vt:lpstr>PBS Level 2B Combinations in Qld</vt:lpstr>
      <vt:lpstr>Today (R1)</vt:lpstr>
      <vt:lpstr>Mid 2013 </vt:lpstr>
      <vt:lpstr>Mid 2013 </vt:lpstr>
      <vt:lpstr>What is NHVR doing to    help local government?</vt:lpstr>
      <vt:lpstr>Future (R2)</vt:lpstr>
      <vt:lpstr>Future (R2)</vt:lpstr>
      <vt:lpstr>Future (R2)</vt:lpstr>
      <vt:lpstr>Some of the PBS Tasks of NHVR  </vt:lpstr>
      <vt:lpstr>Post July 2013   </vt:lpstr>
      <vt:lpstr>More Information</vt:lpstr>
    </vt:vector>
  </TitlesOfParts>
  <Company>spare161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Sapient Nitro</dc:creator>
  <cp:lastModifiedBy>Windows User</cp:lastModifiedBy>
  <cp:revision>151</cp:revision>
  <cp:lastPrinted>2013-02-11T04:49:04Z</cp:lastPrinted>
  <dcterms:created xsi:type="dcterms:W3CDTF">2010-10-06T04:08:47Z</dcterms:created>
  <dcterms:modified xsi:type="dcterms:W3CDTF">2013-03-04T20:47:11Z</dcterms:modified>
</cp:coreProperties>
</file>