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83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0" r:id="rId4"/>
    <p:sldId id="259" r:id="rId5"/>
    <p:sldId id="258" r:id="rId6"/>
    <p:sldId id="262" r:id="rId7"/>
    <p:sldId id="263" r:id="rId8"/>
    <p:sldId id="274" r:id="rId9"/>
    <p:sldId id="265" r:id="rId10"/>
    <p:sldId id="264" r:id="rId11"/>
    <p:sldId id="261" r:id="rId12"/>
    <p:sldId id="266" r:id="rId13"/>
    <p:sldId id="267" r:id="rId14"/>
    <p:sldId id="275" r:id="rId15"/>
    <p:sldId id="276" r:id="rId16"/>
    <p:sldId id="277" r:id="rId17"/>
    <p:sldId id="268" r:id="rId18"/>
    <p:sldId id="269" r:id="rId19"/>
    <p:sldId id="270" r:id="rId20"/>
    <p:sldId id="273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95000" autoAdjust="0"/>
  </p:normalViewPr>
  <p:slideViewPr>
    <p:cSldViewPr snapToGrid="0" snapToObjects="1">
      <p:cViewPr varScale="1">
        <p:scale>
          <a:sx n="140" d="100"/>
          <a:sy n="140" d="100"/>
        </p:scale>
        <p:origin x="-15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2F38B-A6FC-4F49-B8EC-D7EC100ACAA6}" type="datetimeFigureOut">
              <a:rPr lang="en-US" smtClean="0"/>
              <a:t>8/04/11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36BDF-00E4-DE48-ACDE-7CF964C38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79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9E7EC-5F83-1044-8860-0D9772834475}" type="datetimeFigureOut">
              <a:rPr lang="en-US" smtClean="0"/>
              <a:t>8/04/11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A3B56-BB86-064D-AAD7-3F620234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182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9486-1FF5-C94E-AA3E-10D93A30DC77}" type="datetime1">
              <a:rPr lang="en-AU" smtClean="0"/>
              <a:t>8/04/11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37252-72F3-474F-8582-32D765D30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47D6-045D-F74A-BA22-9FEE3EF9FB8D}" type="datetime1">
              <a:rPr lang="en-AU" smtClean="0"/>
              <a:t>8/04/11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7B17-C07D-6D42-A969-76CA8156E066}" type="datetime1">
              <a:rPr lang="en-AU" smtClean="0"/>
              <a:t>8/04/11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A443B-4BE1-734B-BEA7-D29DCB46D84F}" type="datetime1">
              <a:rPr lang="en-AU" smtClean="0"/>
              <a:t>8/04/11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Today’s Safer Trucks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B304-EB88-3A40-AF35-D291C6E9AC44}" type="datetime1">
              <a:rPr lang="en-AU" smtClean="0"/>
              <a:t>8/04/11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FD7C-5133-4F31-B8DD-48811D9CC4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62968-0EA4-EE4A-978D-172A152BF57B}" type="datetime1">
              <a:rPr lang="en-AU" smtClean="0"/>
              <a:t>8/04/11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984D-8886-C643-B355-B29A06A31729}" type="datetime1">
              <a:rPr lang="en-AU" smtClean="0"/>
              <a:t>8/04/11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43A4-1D60-BA47-82C9-2E80AD7C7909}" type="datetime1">
              <a:rPr lang="en-AU" smtClean="0"/>
              <a:t>8/04/11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CD0F5-0ADC-5347-B562-BD3F12101192}" type="datetime1">
              <a:rPr lang="en-AU" smtClean="0"/>
              <a:t>8/04/11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3BB9-C379-FF4B-B35C-28FB6C52D57B}" type="datetime1">
              <a:rPr lang="en-AU" smtClean="0"/>
              <a:t>8/04/11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DEB2-C7C1-FE48-B1CB-BA7750C82A3B}" type="datetime1">
              <a:rPr lang="en-AU" smtClean="0"/>
              <a:t>8/04/11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1110" y="274638"/>
            <a:ext cx="727568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EB08E-5FEE-4E4E-B21E-5F2EB1AA9D88}" type="datetime1">
              <a:rPr lang="en-AU" smtClean="0"/>
              <a:t>8/04/11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i="1">
                <a:solidFill>
                  <a:srgbClr val="008000"/>
                </a:solidFill>
              </a:defRPr>
            </a:lvl1pPr>
          </a:lstStyle>
          <a:p>
            <a:r>
              <a:rPr lang="en-GB" dirty="0" smtClean="0"/>
              <a:t>Today’s Safer Trucks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4BA1C-C4DD-B044-9187-E18C6B9DC11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 descr="TIClogo_Small.jp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44" y="157511"/>
            <a:ext cx="1153803" cy="1260127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6309606"/>
            <a:ext cx="9144000" cy="0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emf"/><Relationship Id="rId9" Type="http://schemas.openxmlformats.org/officeDocument/2006/relationships/image" Target="../media/image12.emf"/><Relationship Id="rId10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182" y="5014918"/>
            <a:ext cx="5486400" cy="566738"/>
          </a:xfrm>
        </p:spPr>
        <p:txBody>
          <a:bodyPr>
            <a:noAutofit/>
          </a:bodyPr>
          <a:lstStyle/>
          <a:p>
            <a:r>
              <a:rPr lang="en-GB" sz="4400" dirty="0" smtClean="0"/>
              <a:t>Today’s Safer Trucks</a:t>
            </a:r>
            <a:endParaRPr lang="en-GB" sz="440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/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1224182" y="5581656"/>
            <a:ext cx="5486400" cy="1065028"/>
          </a:xfrm>
        </p:spPr>
        <p:txBody>
          <a:bodyPr>
            <a:normAutofit/>
          </a:bodyPr>
          <a:lstStyle/>
          <a:p>
            <a:r>
              <a:rPr lang="en-GB" sz="1800" b="1" dirty="0" smtClean="0"/>
              <a:t>Simon Humphries, </a:t>
            </a:r>
            <a:r>
              <a:rPr lang="en-GB" sz="1800" b="1" dirty="0"/>
              <a:t> </a:t>
            </a:r>
            <a:r>
              <a:rPr lang="en-GB" sz="1800" dirty="0" smtClean="0"/>
              <a:t>Chief Technical Officer</a:t>
            </a:r>
          </a:p>
          <a:p>
            <a:endParaRPr lang="en-GB" sz="1800" dirty="0" smtClean="0"/>
          </a:p>
        </p:txBody>
      </p:sp>
      <p:pic>
        <p:nvPicPr>
          <p:cNvPr id="9" name="Picture 8" descr="TIC Presentation Coverslid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798399"/>
          </a:xfrm>
          <a:prstGeom prst="rect">
            <a:avLst/>
          </a:prstGeom>
        </p:spPr>
      </p:pic>
      <p:pic>
        <p:nvPicPr>
          <p:cNvPr id="5" name="Picture 4" descr="TIClogo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800" y="4379926"/>
            <a:ext cx="2289133" cy="225682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1</a:t>
            </a:fld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enough?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45906"/>
          </a:xfrm>
        </p:spPr>
        <p:txBody>
          <a:bodyPr>
            <a:normAutofit/>
          </a:bodyPr>
          <a:lstStyle/>
          <a:p>
            <a:r>
              <a:rPr lang="en-US" dirty="0" smtClean="0"/>
              <a:t>The trend is in the right direction…</a:t>
            </a:r>
            <a:r>
              <a:rPr lang="en-US" b="1" i="1" dirty="0" smtClean="0"/>
              <a:t>but…</a:t>
            </a:r>
          </a:p>
          <a:p>
            <a:r>
              <a:rPr lang="en-US" dirty="0" smtClean="0"/>
              <a:t>We still have 200 fatal crashes per year involving heavy rigid and articulated trucks</a:t>
            </a:r>
          </a:p>
          <a:p>
            <a:pPr lvl="1"/>
            <a:r>
              <a:rPr lang="en-US" dirty="0" smtClean="0"/>
              <a:t>200 crashes that could be avoided with:</a:t>
            </a:r>
          </a:p>
          <a:p>
            <a:pPr lvl="2"/>
            <a:r>
              <a:rPr lang="en-US" dirty="0" smtClean="0"/>
              <a:t>Safer trucks, </a:t>
            </a:r>
          </a:p>
          <a:p>
            <a:pPr lvl="2"/>
            <a:r>
              <a:rPr lang="en-US" dirty="0" smtClean="0"/>
              <a:t>Safer operating practices, and </a:t>
            </a:r>
          </a:p>
          <a:p>
            <a:pPr lvl="2"/>
            <a:r>
              <a:rPr lang="en-US" dirty="0" smtClean="0"/>
              <a:t>Safer infrastructure</a:t>
            </a:r>
          </a:p>
          <a:p>
            <a:pPr lvl="1"/>
            <a:r>
              <a:rPr lang="en-US" dirty="0" smtClean="0"/>
              <a:t>We all need to play our part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Today’s Safer Trucks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 descr="Cab Strength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3739444"/>
            <a:ext cx="3004482" cy="24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0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Year of Manufacture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4590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Number of trucks first registered pre-1995: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1995 &amp; earlier trucks: </a:t>
            </a:r>
          </a:p>
          <a:p>
            <a:pPr lvl="1"/>
            <a:r>
              <a:rPr lang="en-US" dirty="0" smtClean="0"/>
              <a:t>no emissions compliance (ADR 70 started 1995/6)</a:t>
            </a:r>
          </a:p>
          <a:p>
            <a:pPr lvl="1"/>
            <a:r>
              <a:rPr lang="en-US" dirty="0" smtClean="0"/>
              <a:t>Few modern safety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5846106"/>
            <a:ext cx="5949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Source:  ABS 9309.0 Motor Vehicle Census Released 1 Feb 2011 </a:t>
            </a:r>
            <a:endParaRPr lang="en-US" sz="14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Today’s Safer Trucks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11</a:t>
            </a:fld>
            <a:endParaRPr lang="en-GB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124913"/>
              </p:ext>
            </p:extLst>
          </p:nvPr>
        </p:nvGraphicFramePr>
        <p:xfrm>
          <a:off x="1068290" y="2133633"/>
          <a:ext cx="6096000" cy="22504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469446"/>
                <a:gridCol w="1778000"/>
                <a:gridCol w="184855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Truck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Pre-1995</a:t>
                      </a:r>
                      <a:r>
                        <a:rPr lang="en-US" baseline="0" dirty="0" smtClean="0"/>
                        <a:t> models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of total fleet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Light Rigid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32,280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Heavy Rigid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144,494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Articulated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21,440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Non-Freight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8,642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All trucks registered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206,856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39%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495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12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Older trucks are </a:t>
            </a:r>
            <a:r>
              <a:rPr lang="en-US" u="sng" dirty="0" smtClean="0"/>
              <a:t>not</a:t>
            </a:r>
            <a:r>
              <a:rPr lang="en-US" dirty="0" smtClean="0"/>
              <a:t> safer trucks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Today’s Safer Trucks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078134" cy="456635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No ABS</a:t>
            </a:r>
          </a:p>
          <a:p>
            <a:r>
              <a:rPr lang="en-US" dirty="0" smtClean="0"/>
              <a:t>No FUPS Devices</a:t>
            </a:r>
          </a:p>
          <a:p>
            <a:r>
              <a:rPr lang="en-US" dirty="0" smtClean="0"/>
              <a:t>Poor Ergonomics </a:t>
            </a:r>
          </a:p>
          <a:p>
            <a:r>
              <a:rPr lang="en-US" dirty="0" smtClean="0"/>
              <a:t>Increased noise levels</a:t>
            </a:r>
          </a:p>
          <a:p>
            <a:r>
              <a:rPr lang="en-US" dirty="0" smtClean="0"/>
              <a:t>No Automated transmissions</a:t>
            </a:r>
          </a:p>
          <a:p>
            <a:r>
              <a:rPr lang="en-US" dirty="0" smtClean="0"/>
              <a:t>Most </a:t>
            </a:r>
            <a:r>
              <a:rPr lang="en-US" dirty="0"/>
              <a:t>don’t have lap-sash seat </a:t>
            </a:r>
            <a:r>
              <a:rPr lang="en-US" dirty="0" smtClean="0"/>
              <a:t>belts</a:t>
            </a:r>
          </a:p>
          <a:p>
            <a:r>
              <a:rPr lang="en-US" dirty="0" smtClean="0"/>
              <a:t>Older trucks not always maintained well</a:t>
            </a:r>
          </a:p>
          <a:p>
            <a:pPr lvl="1"/>
            <a:r>
              <a:rPr lang="en-US" dirty="0" smtClean="0"/>
              <a:t>Increased smoke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illnesses &amp; poor visibility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icture 5" descr="DWP40202-3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334" y="3705115"/>
            <a:ext cx="1608666" cy="246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hiteRoadBos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1961" r="3431" b="7315"/>
          <a:stretch/>
        </p:blipFill>
        <p:spPr>
          <a:xfrm>
            <a:off x="5338228" y="1252194"/>
            <a:ext cx="3372473" cy="242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7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Today’s trucks are safer than ever</a:t>
            </a:r>
          </a:p>
          <a:p>
            <a:r>
              <a:rPr lang="en-US" sz="3600" dirty="0"/>
              <a:t>A</a:t>
            </a:r>
            <a:r>
              <a:rPr lang="en-US" sz="3600" dirty="0" smtClean="0"/>
              <a:t>dvanced features on new trucks</a:t>
            </a:r>
          </a:p>
          <a:p>
            <a:pPr lvl="1"/>
            <a:r>
              <a:rPr lang="en-US" sz="3200" dirty="0" smtClean="0"/>
              <a:t>Examples on show today</a:t>
            </a:r>
          </a:p>
          <a:p>
            <a:r>
              <a:rPr lang="en-US" sz="3600" dirty="0" smtClean="0"/>
              <a:t>These features will NOT be available to retrofit on older trucks</a:t>
            </a:r>
          </a:p>
          <a:p>
            <a:r>
              <a:rPr lang="en-US" sz="3600" dirty="0" smtClean="0"/>
              <a:t>These features are often expensive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Today’s Safer Trucks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13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993467" y="5202833"/>
            <a:ext cx="1693333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$</a:t>
            </a:r>
            <a:r>
              <a:rPr lang="en-A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$</a:t>
            </a:r>
            <a:r>
              <a:rPr lang="en-A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$</a:t>
            </a:r>
            <a:r>
              <a:rPr lang="en-A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A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0419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1:  Radar Detection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Today’s Safer Trucks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14</a:t>
            </a:fld>
            <a:endParaRPr lang="en-GB" dirty="0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838200" y="1590675"/>
            <a:ext cx="4876800" cy="4572000"/>
            <a:chOff x="528" y="624"/>
            <a:chExt cx="3072" cy="2880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 rot="5400000">
              <a:off x="648" y="552"/>
              <a:ext cx="2880" cy="3024"/>
            </a:xfrm>
            <a:prstGeom prst="triangle">
              <a:avLst>
                <a:gd name="adj" fmla="val 50000"/>
              </a:avLst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H="1" flipV="1">
              <a:off x="528" y="624"/>
              <a:ext cx="3072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>
              <a:off x="576" y="2064"/>
              <a:ext cx="3024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latin typeface="+mj-lt"/>
              </a:endParaRPr>
            </a:p>
          </p:txBody>
        </p:sp>
      </p:grpSp>
      <p:sp>
        <p:nvSpPr>
          <p:cNvPr id="10" name="Freeform 6"/>
          <p:cNvSpPr>
            <a:spLocks/>
          </p:cNvSpPr>
          <p:nvPr/>
        </p:nvSpPr>
        <p:spPr bwMode="auto">
          <a:xfrm>
            <a:off x="304800" y="3876675"/>
            <a:ext cx="5715000" cy="1066800"/>
          </a:xfrm>
          <a:custGeom>
            <a:avLst/>
            <a:gdLst>
              <a:gd name="T0" fmla="*/ 0 w 1632"/>
              <a:gd name="T1" fmla="*/ 592 h 592"/>
              <a:gd name="T2" fmla="*/ 288 w 1632"/>
              <a:gd name="T3" fmla="*/ 304 h 592"/>
              <a:gd name="T4" fmla="*/ 672 w 1632"/>
              <a:gd name="T5" fmla="*/ 112 h 592"/>
              <a:gd name="T6" fmla="*/ 1152 w 1632"/>
              <a:gd name="T7" fmla="*/ 16 h 592"/>
              <a:gd name="T8" fmla="*/ 1632 w 1632"/>
              <a:gd name="T9" fmla="*/ 16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2" h="592">
                <a:moveTo>
                  <a:pt x="0" y="592"/>
                </a:moveTo>
                <a:cubicBezTo>
                  <a:pt x="88" y="488"/>
                  <a:pt x="176" y="384"/>
                  <a:pt x="288" y="304"/>
                </a:cubicBezTo>
                <a:cubicBezTo>
                  <a:pt x="400" y="224"/>
                  <a:pt x="528" y="160"/>
                  <a:pt x="672" y="112"/>
                </a:cubicBezTo>
                <a:cubicBezTo>
                  <a:pt x="816" y="64"/>
                  <a:pt x="992" y="32"/>
                  <a:pt x="1152" y="16"/>
                </a:cubicBezTo>
                <a:cubicBezTo>
                  <a:pt x="1312" y="0"/>
                  <a:pt x="1472" y="8"/>
                  <a:pt x="1632" y="16"/>
                </a:cubicBezTo>
              </a:path>
            </a:pathLst>
          </a:custGeom>
          <a:noFill/>
          <a:ln w="63500" cap="flat" cmpd="sng">
            <a:solidFill>
              <a:srgbClr val="0000FF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latin typeface="+mj-lt"/>
            </a:endParaRP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5715000" y="3495675"/>
            <a:ext cx="2892425" cy="765175"/>
            <a:chOff x="3600" y="1968"/>
            <a:chExt cx="1822" cy="482"/>
          </a:xfrm>
        </p:grpSpPr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3600" y="1968"/>
              <a:ext cx="399" cy="482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4029" y="1968"/>
              <a:ext cx="1393" cy="482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 sz="2400">
                <a:latin typeface="+mj-lt"/>
              </a:endParaRPr>
            </a:p>
          </p:txBody>
        </p:sp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4636" y="1987"/>
              <a:ext cx="488" cy="437"/>
              <a:chOff x="392" y="26"/>
              <a:chExt cx="82" cy="68"/>
            </a:xfrm>
          </p:grpSpPr>
          <p:grpSp>
            <p:nvGrpSpPr>
              <p:cNvPr id="15" name="Group 11"/>
              <p:cNvGrpSpPr>
                <a:grpSpLocks/>
              </p:cNvGrpSpPr>
              <p:nvPr/>
            </p:nvGrpSpPr>
            <p:grpSpPr bwMode="auto">
              <a:xfrm>
                <a:off x="392" y="26"/>
                <a:ext cx="37" cy="68"/>
                <a:chOff x="392" y="26"/>
                <a:chExt cx="37" cy="68"/>
              </a:xfrm>
            </p:grpSpPr>
            <p:grpSp>
              <p:nvGrpSpPr>
                <p:cNvPr id="23" name="Group 12"/>
                <p:cNvGrpSpPr>
                  <a:grpSpLocks/>
                </p:cNvGrpSpPr>
                <p:nvPr/>
              </p:nvGrpSpPr>
              <p:grpSpPr bwMode="auto">
                <a:xfrm>
                  <a:off x="392" y="26"/>
                  <a:ext cx="37" cy="21"/>
                  <a:chOff x="452" y="112"/>
                  <a:chExt cx="37" cy="21"/>
                </a:xfrm>
              </p:grpSpPr>
              <p:sp>
                <p:nvSpPr>
                  <p:cNvPr id="2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452" y="112"/>
                    <a:ext cx="37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 sz="2400">
                      <a:latin typeface="+mj-lt"/>
                    </a:endParaRPr>
                  </a:p>
                </p:txBody>
              </p:sp>
              <p:sp>
                <p:nvSpPr>
                  <p:cNvPr id="2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52" y="124"/>
                    <a:ext cx="37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 sz="2400">
                      <a:latin typeface="+mj-lt"/>
                    </a:endParaRPr>
                  </a:p>
                </p:txBody>
              </p:sp>
            </p:grpSp>
            <p:grpSp>
              <p:nvGrpSpPr>
                <p:cNvPr id="24" name="Group 15"/>
                <p:cNvGrpSpPr>
                  <a:grpSpLocks/>
                </p:cNvGrpSpPr>
                <p:nvPr/>
              </p:nvGrpSpPr>
              <p:grpSpPr bwMode="auto">
                <a:xfrm>
                  <a:off x="392" y="73"/>
                  <a:ext cx="37" cy="21"/>
                  <a:chOff x="452" y="112"/>
                  <a:chExt cx="37" cy="21"/>
                </a:xfrm>
              </p:grpSpPr>
              <p:sp>
                <p:nvSpPr>
                  <p:cNvPr id="25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452" y="112"/>
                    <a:ext cx="37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 sz="2400">
                      <a:latin typeface="+mj-lt"/>
                    </a:endParaRPr>
                  </a:p>
                </p:txBody>
              </p:sp>
              <p:sp>
                <p:nvSpPr>
                  <p:cNvPr id="2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452" y="124"/>
                    <a:ext cx="37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 sz="2400">
                      <a:latin typeface="+mj-lt"/>
                    </a:endParaRPr>
                  </a:p>
                </p:txBody>
              </p:sp>
            </p:grpSp>
          </p:grpSp>
          <p:grpSp>
            <p:nvGrpSpPr>
              <p:cNvPr id="16" name="Group 18"/>
              <p:cNvGrpSpPr>
                <a:grpSpLocks/>
              </p:cNvGrpSpPr>
              <p:nvPr/>
            </p:nvGrpSpPr>
            <p:grpSpPr bwMode="auto">
              <a:xfrm>
                <a:off x="437" y="26"/>
                <a:ext cx="37" cy="68"/>
                <a:chOff x="392" y="26"/>
                <a:chExt cx="37" cy="68"/>
              </a:xfrm>
            </p:grpSpPr>
            <p:grpSp>
              <p:nvGrpSpPr>
                <p:cNvPr id="17" name="Group 19"/>
                <p:cNvGrpSpPr>
                  <a:grpSpLocks/>
                </p:cNvGrpSpPr>
                <p:nvPr/>
              </p:nvGrpSpPr>
              <p:grpSpPr bwMode="auto">
                <a:xfrm>
                  <a:off x="392" y="26"/>
                  <a:ext cx="37" cy="21"/>
                  <a:chOff x="452" y="112"/>
                  <a:chExt cx="37" cy="21"/>
                </a:xfrm>
              </p:grpSpPr>
              <p:sp>
                <p:nvSpPr>
                  <p:cNvPr id="21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452" y="112"/>
                    <a:ext cx="37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 sz="2400">
                      <a:latin typeface="+mj-lt"/>
                    </a:endParaRPr>
                  </a:p>
                </p:txBody>
              </p:sp>
              <p:sp>
                <p:nvSpPr>
                  <p:cNvPr id="22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452" y="124"/>
                    <a:ext cx="37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 sz="2400">
                      <a:latin typeface="+mj-lt"/>
                    </a:endParaRPr>
                  </a:p>
                </p:txBody>
              </p:sp>
            </p:grpSp>
            <p:grpSp>
              <p:nvGrpSpPr>
                <p:cNvPr id="18" name="Group 22"/>
                <p:cNvGrpSpPr>
                  <a:grpSpLocks/>
                </p:cNvGrpSpPr>
                <p:nvPr/>
              </p:nvGrpSpPr>
              <p:grpSpPr bwMode="auto">
                <a:xfrm>
                  <a:off x="392" y="73"/>
                  <a:ext cx="37" cy="21"/>
                  <a:chOff x="452" y="112"/>
                  <a:chExt cx="37" cy="21"/>
                </a:xfrm>
              </p:grpSpPr>
              <p:sp>
                <p:nvSpPr>
                  <p:cNvPr id="19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452" y="112"/>
                    <a:ext cx="37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 sz="2400">
                      <a:latin typeface="+mj-lt"/>
                    </a:endParaRPr>
                  </a:p>
                </p:txBody>
              </p:sp>
              <p:sp>
                <p:nvSpPr>
                  <p:cNvPr id="20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52" y="124"/>
                    <a:ext cx="37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 sz="2400">
                      <a:latin typeface="+mj-lt"/>
                    </a:endParaRPr>
                  </a:p>
                </p:txBody>
              </p:sp>
            </p:grpSp>
          </p:grpSp>
        </p:grpSp>
      </p:grpSp>
      <p:sp>
        <p:nvSpPr>
          <p:cNvPr id="30" name="Freeform 26"/>
          <p:cNvSpPr>
            <a:spLocks/>
          </p:cNvSpPr>
          <p:nvPr/>
        </p:nvSpPr>
        <p:spPr bwMode="auto">
          <a:xfrm>
            <a:off x="533400" y="4460875"/>
            <a:ext cx="5715000" cy="1016000"/>
          </a:xfrm>
          <a:custGeom>
            <a:avLst/>
            <a:gdLst>
              <a:gd name="T0" fmla="*/ 0 w 1632"/>
              <a:gd name="T1" fmla="*/ 592 h 592"/>
              <a:gd name="T2" fmla="*/ 288 w 1632"/>
              <a:gd name="T3" fmla="*/ 304 h 592"/>
              <a:gd name="T4" fmla="*/ 672 w 1632"/>
              <a:gd name="T5" fmla="*/ 112 h 592"/>
              <a:gd name="T6" fmla="*/ 1152 w 1632"/>
              <a:gd name="T7" fmla="*/ 16 h 592"/>
              <a:gd name="T8" fmla="*/ 1632 w 1632"/>
              <a:gd name="T9" fmla="*/ 16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2" h="592">
                <a:moveTo>
                  <a:pt x="0" y="592"/>
                </a:moveTo>
                <a:cubicBezTo>
                  <a:pt x="88" y="488"/>
                  <a:pt x="176" y="384"/>
                  <a:pt x="288" y="304"/>
                </a:cubicBezTo>
                <a:cubicBezTo>
                  <a:pt x="400" y="224"/>
                  <a:pt x="528" y="160"/>
                  <a:pt x="672" y="112"/>
                </a:cubicBezTo>
                <a:cubicBezTo>
                  <a:pt x="816" y="64"/>
                  <a:pt x="992" y="32"/>
                  <a:pt x="1152" y="16"/>
                </a:cubicBezTo>
                <a:cubicBezTo>
                  <a:pt x="1312" y="0"/>
                  <a:pt x="1472" y="8"/>
                  <a:pt x="1632" y="16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latin typeface="+mj-lt"/>
            </a:endParaRPr>
          </a:p>
        </p:txBody>
      </p:sp>
      <p:sp>
        <p:nvSpPr>
          <p:cNvPr id="31" name="Line 27"/>
          <p:cNvSpPr>
            <a:spLocks noChangeShapeType="1"/>
          </p:cNvSpPr>
          <p:nvPr/>
        </p:nvSpPr>
        <p:spPr bwMode="auto">
          <a:xfrm>
            <a:off x="6096000" y="4486275"/>
            <a:ext cx="2667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latin typeface="+mj-lt"/>
            </a:endParaRPr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990600" y="3495675"/>
            <a:ext cx="2438400" cy="7620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FFFF99">
                  <a:alpha val="50000"/>
                </a:srgbClr>
              </a:gs>
              <a:gs pos="50000">
                <a:srgbClr val="FFCC00"/>
              </a:gs>
              <a:gs pos="100000">
                <a:srgbClr val="FFFF99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latin typeface="+mj-lt"/>
            </a:endParaRPr>
          </a:p>
        </p:txBody>
      </p:sp>
      <p:sp>
        <p:nvSpPr>
          <p:cNvPr id="33" name="Line 29"/>
          <p:cNvSpPr>
            <a:spLocks noChangeShapeType="1"/>
          </p:cNvSpPr>
          <p:nvPr/>
        </p:nvSpPr>
        <p:spPr bwMode="auto">
          <a:xfrm>
            <a:off x="6019800" y="3267075"/>
            <a:ext cx="2743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latin typeface="+mj-lt"/>
            </a:endParaRPr>
          </a:p>
        </p:txBody>
      </p:sp>
      <p:sp>
        <p:nvSpPr>
          <p:cNvPr id="34" name="Freeform 30"/>
          <p:cNvSpPr>
            <a:spLocks/>
          </p:cNvSpPr>
          <p:nvPr/>
        </p:nvSpPr>
        <p:spPr bwMode="auto">
          <a:xfrm>
            <a:off x="533400" y="3241675"/>
            <a:ext cx="5715000" cy="939800"/>
          </a:xfrm>
          <a:custGeom>
            <a:avLst/>
            <a:gdLst>
              <a:gd name="T0" fmla="*/ 0 w 1632"/>
              <a:gd name="T1" fmla="*/ 592 h 592"/>
              <a:gd name="T2" fmla="*/ 288 w 1632"/>
              <a:gd name="T3" fmla="*/ 304 h 592"/>
              <a:gd name="T4" fmla="*/ 672 w 1632"/>
              <a:gd name="T5" fmla="*/ 112 h 592"/>
              <a:gd name="T6" fmla="*/ 1152 w 1632"/>
              <a:gd name="T7" fmla="*/ 16 h 592"/>
              <a:gd name="T8" fmla="*/ 1632 w 1632"/>
              <a:gd name="T9" fmla="*/ 16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2" h="592">
                <a:moveTo>
                  <a:pt x="0" y="592"/>
                </a:moveTo>
                <a:cubicBezTo>
                  <a:pt x="88" y="488"/>
                  <a:pt x="176" y="384"/>
                  <a:pt x="288" y="304"/>
                </a:cubicBezTo>
                <a:cubicBezTo>
                  <a:pt x="400" y="224"/>
                  <a:pt x="528" y="160"/>
                  <a:pt x="672" y="112"/>
                </a:cubicBezTo>
                <a:cubicBezTo>
                  <a:pt x="816" y="64"/>
                  <a:pt x="992" y="32"/>
                  <a:pt x="1152" y="16"/>
                </a:cubicBezTo>
                <a:cubicBezTo>
                  <a:pt x="1312" y="0"/>
                  <a:pt x="1472" y="8"/>
                  <a:pt x="1632" y="16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latin typeface="+mj-lt"/>
            </a:endParaRPr>
          </a:p>
        </p:txBody>
      </p:sp>
      <p:grpSp>
        <p:nvGrpSpPr>
          <p:cNvPr id="35" name="Group 31"/>
          <p:cNvGrpSpPr>
            <a:grpSpLocks/>
          </p:cNvGrpSpPr>
          <p:nvPr/>
        </p:nvGrpSpPr>
        <p:grpSpPr bwMode="auto">
          <a:xfrm>
            <a:off x="228600" y="2657475"/>
            <a:ext cx="1447800" cy="1066800"/>
            <a:chOff x="144" y="1248"/>
            <a:chExt cx="912" cy="672"/>
          </a:xfrm>
        </p:grpSpPr>
        <p:sp>
          <p:nvSpPr>
            <p:cNvPr id="36" name="Text Box 32"/>
            <p:cNvSpPr txBox="1">
              <a:spLocks noChangeArrowheads="1"/>
            </p:cNvSpPr>
            <p:nvPr/>
          </p:nvSpPr>
          <p:spPr bwMode="auto">
            <a:xfrm>
              <a:off x="144" y="1248"/>
              <a:ext cx="91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sz="1800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Road sign</a:t>
              </a:r>
            </a:p>
          </p:txBody>
        </p:sp>
        <p:sp>
          <p:nvSpPr>
            <p:cNvPr id="37" name="Line 33"/>
            <p:cNvSpPr>
              <a:spLocks noChangeShapeType="1"/>
            </p:cNvSpPr>
            <p:nvPr/>
          </p:nvSpPr>
          <p:spPr bwMode="auto">
            <a:xfrm>
              <a:off x="576" y="1680"/>
              <a:ext cx="192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816" y="1776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latin typeface="+mj-lt"/>
              </a:endParaRPr>
            </a:p>
          </p:txBody>
        </p:sp>
      </p:grpSp>
      <p:sp>
        <p:nvSpPr>
          <p:cNvPr id="39" name="AutoShape 35"/>
          <p:cNvSpPr>
            <a:spLocks noChangeArrowheads="1"/>
          </p:cNvSpPr>
          <p:nvPr/>
        </p:nvSpPr>
        <p:spPr bwMode="auto">
          <a:xfrm>
            <a:off x="4991100" y="2112963"/>
            <a:ext cx="3048000" cy="914400"/>
          </a:xfrm>
          <a:prstGeom prst="wedgeRoundRectCallout">
            <a:avLst>
              <a:gd name="adj1" fmla="val -56250"/>
              <a:gd name="adj2" fmla="val 153301"/>
              <a:gd name="adj3" fmla="val 16667"/>
            </a:avLst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ja-JP" sz="1800" dirty="0" err="1">
                <a:solidFill>
                  <a:srgbClr val="0000CC"/>
                </a:solidFill>
                <a:latin typeface="+mj-lt"/>
                <a:cs typeface="Arial Unicode MS" charset="0"/>
              </a:rPr>
              <a:t>Unoptimized</a:t>
            </a:r>
            <a:r>
              <a:rPr lang="en-US" altLang="ja-JP" sz="1800" dirty="0">
                <a:solidFill>
                  <a:srgbClr val="0000CC"/>
                </a:solidFill>
                <a:latin typeface="+mj-lt"/>
                <a:cs typeface="Arial Unicode MS" charset="0"/>
              </a:rPr>
              <a:t> </a:t>
            </a:r>
            <a:r>
              <a:rPr lang="en-US" altLang="ja-JP" sz="1800" dirty="0" smtClean="0">
                <a:solidFill>
                  <a:srgbClr val="0000CC"/>
                </a:solidFill>
                <a:latin typeface="+mj-lt"/>
                <a:cs typeface="Arial Unicode MS" charset="0"/>
              </a:rPr>
              <a:t>radar </a:t>
            </a:r>
            <a:r>
              <a:rPr lang="en-US" altLang="ja-JP" sz="1800" dirty="0">
                <a:solidFill>
                  <a:srgbClr val="0000CC"/>
                </a:solidFill>
                <a:latin typeface="+mj-lt"/>
                <a:cs typeface="Arial Unicode MS" charset="0"/>
              </a:rPr>
              <a:t>range</a:t>
            </a:r>
          </a:p>
        </p:txBody>
      </p:sp>
      <p:sp>
        <p:nvSpPr>
          <p:cNvPr id="40" name="Freeform 36"/>
          <p:cNvSpPr>
            <a:spLocks/>
          </p:cNvSpPr>
          <p:nvPr/>
        </p:nvSpPr>
        <p:spPr bwMode="auto">
          <a:xfrm>
            <a:off x="3429000" y="3495675"/>
            <a:ext cx="2057400" cy="762000"/>
          </a:xfrm>
          <a:custGeom>
            <a:avLst/>
            <a:gdLst>
              <a:gd name="T0" fmla="*/ 0 w 960"/>
              <a:gd name="T1" fmla="*/ 0 h 480"/>
              <a:gd name="T2" fmla="*/ 672 w 960"/>
              <a:gd name="T3" fmla="*/ 0 h 480"/>
              <a:gd name="T4" fmla="*/ 960 w 960"/>
              <a:gd name="T5" fmla="*/ 144 h 480"/>
              <a:gd name="T6" fmla="*/ 960 w 960"/>
              <a:gd name="T7" fmla="*/ 336 h 480"/>
              <a:gd name="T8" fmla="*/ 672 w 960"/>
              <a:gd name="T9" fmla="*/ 480 h 480"/>
              <a:gd name="T10" fmla="*/ 0 w 960"/>
              <a:gd name="T11" fmla="*/ 480 h 480"/>
              <a:gd name="T12" fmla="*/ 0 w 960"/>
              <a:gd name="T13" fmla="*/ 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60" h="480">
                <a:moveTo>
                  <a:pt x="0" y="0"/>
                </a:moveTo>
                <a:lnTo>
                  <a:pt x="672" y="0"/>
                </a:lnTo>
                <a:lnTo>
                  <a:pt x="960" y="144"/>
                </a:lnTo>
                <a:lnTo>
                  <a:pt x="960" y="336"/>
                </a:lnTo>
                <a:lnTo>
                  <a:pt x="672" y="480"/>
                </a:lnTo>
                <a:lnTo>
                  <a:pt x="0" y="48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CC00">
                  <a:alpha val="50000"/>
                </a:srgbClr>
              </a:gs>
              <a:gs pos="50000">
                <a:srgbClr val="FF6600"/>
              </a:gs>
              <a:gs pos="100000">
                <a:srgbClr val="FFCC00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latin typeface="+mj-lt"/>
            </a:endParaRPr>
          </a:p>
        </p:txBody>
      </p:sp>
      <p:sp>
        <p:nvSpPr>
          <p:cNvPr id="41" name="AutoShape 37"/>
          <p:cNvSpPr>
            <a:spLocks noChangeArrowheads="1"/>
          </p:cNvSpPr>
          <p:nvPr/>
        </p:nvSpPr>
        <p:spPr bwMode="auto">
          <a:xfrm>
            <a:off x="1676400" y="3495675"/>
            <a:ext cx="1752600" cy="7620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FFFF99">
                  <a:alpha val="50000"/>
                </a:srgbClr>
              </a:gs>
              <a:gs pos="50000">
                <a:srgbClr val="FFCC00"/>
              </a:gs>
              <a:gs pos="100000">
                <a:srgbClr val="FFFF99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latin typeface="+mj-lt"/>
            </a:endParaRPr>
          </a:p>
        </p:txBody>
      </p:sp>
      <p:sp>
        <p:nvSpPr>
          <p:cNvPr id="42" name="Line 38"/>
          <p:cNvSpPr>
            <a:spLocks noChangeShapeType="1"/>
          </p:cNvSpPr>
          <p:nvPr/>
        </p:nvSpPr>
        <p:spPr bwMode="auto">
          <a:xfrm>
            <a:off x="685800" y="3876675"/>
            <a:ext cx="8077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latin typeface="+mj-lt"/>
            </a:endParaRPr>
          </a:p>
        </p:txBody>
      </p:sp>
      <p:sp>
        <p:nvSpPr>
          <p:cNvPr id="43" name="AutoShape 39"/>
          <p:cNvSpPr>
            <a:spLocks noChangeArrowheads="1"/>
          </p:cNvSpPr>
          <p:nvPr/>
        </p:nvSpPr>
        <p:spPr bwMode="auto">
          <a:xfrm>
            <a:off x="4333875" y="5172075"/>
            <a:ext cx="4564063" cy="768703"/>
          </a:xfrm>
          <a:prstGeom prst="wedgeRoundRectCallout">
            <a:avLst>
              <a:gd name="adj1" fmla="val -90722"/>
              <a:gd name="adj2" fmla="val -181426"/>
              <a:gd name="adj3" fmla="val 16667"/>
            </a:avLst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ja-JP" sz="1800" dirty="0">
                <a:solidFill>
                  <a:srgbClr val="0000CC"/>
                </a:solidFill>
                <a:latin typeface="+mj-lt"/>
                <a:cs typeface="Arial Unicode MS" charset="0"/>
              </a:rPr>
              <a:t>The expanded detection range for earlier </a:t>
            </a:r>
          </a:p>
          <a:p>
            <a:r>
              <a:rPr lang="en-US" altLang="ja-JP" sz="1800" dirty="0">
                <a:solidFill>
                  <a:srgbClr val="0000CC"/>
                </a:solidFill>
                <a:latin typeface="+mj-lt"/>
                <a:cs typeface="Arial Unicode MS" charset="0"/>
              </a:rPr>
              <a:t>system activation Timing</a:t>
            </a:r>
          </a:p>
        </p:txBody>
      </p:sp>
      <p:sp>
        <p:nvSpPr>
          <p:cNvPr id="44" name="AutoShape 40"/>
          <p:cNvSpPr>
            <a:spLocks noChangeArrowheads="1"/>
          </p:cNvSpPr>
          <p:nvPr/>
        </p:nvSpPr>
        <p:spPr bwMode="auto">
          <a:xfrm>
            <a:off x="1438275" y="5338763"/>
            <a:ext cx="2895600" cy="747712"/>
          </a:xfrm>
          <a:prstGeom prst="wedgeRoundRectCallout">
            <a:avLst>
              <a:gd name="adj1" fmla="val -31690"/>
              <a:gd name="adj2" fmla="val -199653"/>
              <a:gd name="adj3" fmla="val 16667"/>
            </a:avLst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ja-JP" sz="1800" dirty="0">
                <a:solidFill>
                  <a:srgbClr val="0000CC"/>
                </a:solidFill>
                <a:latin typeface="+mj-lt"/>
                <a:cs typeface="Arial Unicode MS" charset="0"/>
              </a:rPr>
              <a:t>Optimized radar Detection Range</a:t>
            </a:r>
          </a:p>
        </p:txBody>
      </p:sp>
      <p:grpSp>
        <p:nvGrpSpPr>
          <p:cNvPr id="45" name="Group 41"/>
          <p:cNvGrpSpPr>
            <a:grpSpLocks/>
          </p:cNvGrpSpPr>
          <p:nvPr/>
        </p:nvGrpSpPr>
        <p:grpSpPr bwMode="auto">
          <a:xfrm rot="263949">
            <a:off x="1633538" y="3495675"/>
            <a:ext cx="3776662" cy="1116013"/>
            <a:chOff x="923" y="2681"/>
            <a:chExt cx="2379" cy="703"/>
          </a:xfrm>
        </p:grpSpPr>
        <p:sp>
          <p:nvSpPr>
            <p:cNvPr id="46" name="Freeform 42"/>
            <p:cNvSpPr>
              <a:spLocks/>
            </p:cNvSpPr>
            <p:nvPr/>
          </p:nvSpPr>
          <p:spPr bwMode="auto">
            <a:xfrm rot="-644113">
              <a:off x="2006" y="2681"/>
              <a:ext cx="1296" cy="480"/>
            </a:xfrm>
            <a:custGeom>
              <a:avLst/>
              <a:gdLst>
                <a:gd name="T0" fmla="*/ 0 w 960"/>
                <a:gd name="T1" fmla="*/ 0 h 480"/>
                <a:gd name="T2" fmla="*/ 672 w 960"/>
                <a:gd name="T3" fmla="*/ 0 h 480"/>
                <a:gd name="T4" fmla="*/ 960 w 960"/>
                <a:gd name="T5" fmla="*/ 144 h 480"/>
                <a:gd name="T6" fmla="*/ 960 w 960"/>
                <a:gd name="T7" fmla="*/ 336 h 480"/>
                <a:gd name="T8" fmla="*/ 672 w 960"/>
                <a:gd name="T9" fmla="*/ 480 h 480"/>
                <a:gd name="T10" fmla="*/ 0 w 960"/>
                <a:gd name="T11" fmla="*/ 480 h 480"/>
                <a:gd name="T12" fmla="*/ 0 w 960"/>
                <a:gd name="T13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0" h="480">
                  <a:moveTo>
                    <a:pt x="0" y="0"/>
                  </a:moveTo>
                  <a:lnTo>
                    <a:pt x="672" y="0"/>
                  </a:lnTo>
                  <a:lnTo>
                    <a:pt x="960" y="144"/>
                  </a:lnTo>
                  <a:lnTo>
                    <a:pt x="960" y="336"/>
                  </a:lnTo>
                  <a:lnTo>
                    <a:pt x="672" y="480"/>
                  </a:lnTo>
                  <a:lnTo>
                    <a:pt x="0" y="48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CC00">
                    <a:alpha val="50000"/>
                  </a:srgbClr>
                </a:gs>
                <a:gs pos="50000">
                  <a:srgbClr val="FF6600"/>
                </a:gs>
                <a:gs pos="100000">
                  <a:srgbClr val="FFCC00">
                    <a:alpha val="5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47" name="AutoShape 43"/>
            <p:cNvSpPr>
              <a:spLocks noChangeArrowheads="1"/>
            </p:cNvSpPr>
            <p:nvPr/>
          </p:nvSpPr>
          <p:spPr bwMode="auto">
            <a:xfrm rot="-644113">
              <a:off x="923" y="2904"/>
              <a:ext cx="1104" cy="480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FFFF99">
                    <a:alpha val="50000"/>
                  </a:srgbClr>
                </a:gs>
                <a:gs pos="50000">
                  <a:srgbClr val="FFCC00"/>
                </a:gs>
                <a:gs pos="100000">
                  <a:srgbClr val="FFFF99">
                    <a:alpha val="5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8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latin typeface="+mj-lt"/>
              </a:endParaRPr>
            </a:p>
          </p:txBody>
        </p:sp>
      </p:grpSp>
      <p:sp>
        <p:nvSpPr>
          <p:cNvPr id="48" name="AutoShape 44"/>
          <p:cNvSpPr>
            <a:spLocks noChangeArrowheads="1"/>
          </p:cNvSpPr>
          <p:nvPr/>
        </p:nvSpPr>
        <p:spPr bwMode="auto">
          <a:xfrm>
            <a:off x="1104900" y="1539875"/>
            <a:ext cx="5410200" cy="914400"/>
          </a:xfrm>
          <a:prstGeom prst="wedgeRoundRectCallout">
            <a:avLst>
              <a:gd name="adj1" fmla="val -37088"/>
              <a:gd name="adj2" fmla="val 208856"/>
              <a:gd name="adj3" fmla="val 16667"/>
            </a:avLst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ja-JP" sz="1800">
                <a:solidFill>
                  <a:srgbClr val="0000CC"/>
                </a:solidFill>
                <a:latin typeface="+mj-lt"/>
              </a:rPr>
              <a:t>Detection range and its shape can be  optimized by yaw-rate and steering angle.</a:t>
            </a:r>
          </a:p>
        </p:txBody>
      </p:sp>
      <p:grpSp>
        <p:nvGrpSpPr>
          <p:cNvPr id="49" name="Group 45"/>
          <p:cNvGrpSpPr>
            <a:grpSpLocks/>
          </p:cNvGrpSpPr>
          <p:nvPr/>
        </p:nvGrpSpPr>
        <p:grpSpPr bwMode="auto">
          <a:xfrm>
            <a:off x="6248400" y="2886075"/>
            <a:ext cx="1447800" cy="1479550"/>
            <a:chOff x="3936" y="1584"/>
            <a:chExt cx="912" cy="932"/>
          </a:xfrm>
        </p:grpSpPr>
        <p:sp>
          <p:nvSpPr>
            <p:cNvPr id="50" name="AutoShape 46"/>
            <p:cNvSpPr>
              <a:spLocks noChangeArrowheads="1"/>
            </p:cNvSpPr>
            <p:nvPr/>
          </p:nvSpPr>
          <p:spPr bwMode="auto">
            <a:xfrm rot="21587842" flipH="1">
              <a:off x="4128" y="1920"/>
              <a:ext cx="480" cy="404"/>
            </a:xfrm>
            <a:custGeom>
              <a:avLst/>
              <a:gdLst>
                <a:gd name="G0" fmla="+- 177592 0 0"/>
                <a:gd name="G1" fmla="+- 11663016 0 0"/>
                <a:gd name="G2" fmla="+- 177592 0 11663016"/>
                <a:gd name="G3" fmla="+- 10800 0 0"/>
                <a:gd name="G4" fmla="+- 0 0 17759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614 0 0"/>
                <a:gd name="G9" fmla="+- 0 0 11663016"/>
                <a:gd name="G10" fmla="+- 7614 0 2700"/>
                <a:gd name="G11" fmla="cos G10 177592"/>
                <a:gd name="G12" fmla="sin G10 177592"/>
                <a:gd name="G13" fmla="cos 13500 177592"/>
                <a:gd name="G14" fmla="sin 13500 177592"/>
                <a:gd name="G15" fmla="+- G11 10800 0"/>
                <a:gd name="G16" fmla="+- G12 10800 0"/>
                <a:gd name="G17" fmla="+- G13 10800 0"/>
                <a:gd name="G18" fmla="+- G14 10800 0"/>
                <a:gd name="G19" fmla="*/ 7614 1 2"/>
                <a:gd name="G20" fmla="+- G19 5400 0"/>
                <a:gd name="G21" fmla="cos G20 177592"/>
                <a:gd name="G22" fmla="sin G20 177592"/>
                <a:gd name="G23" fmla="+- G21 10800 0"/>
                <a:gd name="G24" fmla="+- G12 G23 G22"/>
                <a:gd name="G25" fmla="+- G22 G23 G11"/>
                <a:gd name="G26" fmla="cos 10800 177592"/>
                <a:gd name="G27" fmla="sin 10800 177592"/>
                <a:gd name="G28" fmla="cos 7614 177592"/>
                <a:gd name="G29" fmla="sin 7614 17759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663016"/>
                <a:gd name="G36" fmla="sin G34 11663016"/>
                <a:gd name="G37" fmla="+/ 11663016 17759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614 G39"/>
                <a:gd name="G43" fmla="sin 7614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863 w 21600"/>
                <a:gd name="T5" fmla="*/ 0 h 21600"/>
                <a:gd name="T6" fmla="*/ 1598 w 21600"/>
                <a:gd name="T7" fmla="*/ 11127 h 21600"/>
                <a:gd name="T8" fmla="*/ 10844 w 21600"/>
                <a:gd name="T9" fmla="*/ 3186 h 21600"/>
                <a:gd name="T10" fmla="*/ 24284 w 21600"/>
                <a:gd name="T11" fmla="*/ 11438 h 21600"/>
                <a:gd name="T12" fmla="*/ 19793 w 21600"/>
                <a:gd name="T13" fmla="*/ 15523 h 21600"/>
                <a:gd name="T14" fmla="*/ 15708 w 21600"/>
                <a:gd name="T15" fmla="*/ 1103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405" y="11159"/>
                  </a:moveTo>
                  <a:cubicBezTo>
                    <a:pt x="18411" y="11040"/>
                    <a:pt x="18414" y="10920"/>
                    <a:pt x="18414" y="10800"/>
                  </a:cubicBezTo>
                  <a:cubicBezTo>
                    <a:pt x="18414" y="6594"/>
                    <a:pt x="15005" y="3186"/>
                    <a:pt x="10800" y="3186"/>
                  </a:cubicBezTo>
                  <a:cubicBezTo>
                    <a:pt x="6594" y="3186"/>
                    <a:pt x="3186" y="6594"/>
                    <a:pt x="3186" y="10800"/>
                  </a:cubicBezTo>
                  <a:cubicBezTo>
                    <a:pt x="3185" y="10890"/>
                    <a:pt x="3187" y="10980"/>
                    <a:pt x="3190" y="11070"/>
                  </a:cubicBezTo>
                  <a:lnTo>
                    <a:pt x="6" y="11183"/>
                  </a:lnTo>
                  <a:cubicBezTo>
                    <a:pt x="2" y="11055"/>
                    <a:pt x="0" y="10927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599" y="10970"/>
                    <a:pt x="21595" y="11140"/>
                    <a:pt x="21587" y="11310"/>
                  </a:cubicBezTo>
                  <a:lnTo>
                    <a:pt x="24284" y="11438"/>
                  </a:lnTo>
                  <a:lnTo>
                    <a:pt x="19793" y="15523"/>
                  </a:lnTo>
                  <a:lnTo>
                    <a:pt x="15708" y="11032"/>
                  </a:lnTo>
                  <a:lnTo>
                    <a:pt x="18405" y="11159"/>
                  </a:lnTo>
                  <a:close/>
                </a:path>
              </a:pathLst>
            </a:custGeom>
            <a:solidFill>
              <a:srgbClr val="FF0066"/>
            </a:solidFill>
            <a:ln w="1905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51" name="AutoShape 47"/>
            <p:cNvSpPr>
              <a:spLocks noChangeArrowheads="1"/>
            </p:cNvSpPr>
            <p:nvPr/>
          </p:nvSpPr>
          <p:spPr bwMode="auto">
            <a:xfrm rot="10775684" flipH="1">
              <a:off x="4128" y="2112"/>
              <a:ext cx="480" cy="404"/>
            </a:xfrm>
            <a:custGeom>
              <a:avLst/>
              <a:gdLst>
                <a:gd name="G0" fmla="+- 177592 0 0"/>
                <a:gd name="G1" fmla="+- 11663016 0 0"/>
                <a:gd name="G2" fmla="+- 177592 0 11663016"/>
                <a:gd name="G3" fmla="+- 10800 0 0"/>
                <a:gd name="G4" fmla="+- 0 0 17759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614 0 0"/>
                <a:gd name="G9" fmla="+- 0 0 11663016"/>
                <a:gd name="G10" fmla="+- 7614 0 2700"/>
                <a:gd name="G11" fmla="cos G10 177592"/>
                <a:gd name="G12" fmla="sin G10 177592"/>
                <a:gd name="G13" fmla="cos 13500 177592"/>
                <a:gd name="G14" fmla="sin 13500 177592"/>
                <a:gd name="G15" fmla="+- G11 10800 0"/>
                <a:gd name="G16" fmla="+- G12 10800 0"/>
                <a:gd name="G17" fmla="+- G13 10800 0"/>
                <a:gd name="G18" fmla="+- G14 10800 0"/>
                <a:gd name="G19" fmla="*/ 7614 1 2"/>
                <a:gd name="G20" fmla="+- G19 5400 0"/>
                <a:gd name="G21" fmla="cos G20 177592"/>
                <a:gd name="G22" fmla="sin G20 177592"/>
                <a:gd name="G23" fmla="+- G21 10800 0"/>
                <a:gd name="G24" fmla="+- G12 G23 G22"/>
                <a:gd name="G25" fmla="+- G22 G23 G11"/>
                <a:gd name="G26" fmla="cos 10800 177592"/>
                <a:gd name="G27" fmla="sin 10800 177592"/>
                <a:gd name="G28" fmla="cos 7614 177592"/>
                <a:gd name="G29" fmla="sin 7614 17759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663016"/>
                <a:gd name="G36" fmla="sin G34 11663016"/>
                <a:gd name="G37" fmla="+/ 11663016 17759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614 G39"/>
                <a:gd name="G43" fmla="sin 7614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863 w 21600"/>
                <a:gd name="T5" fmla="*/ 0 h 21600"/>
                <a:gd name="T6" fmla="*/ 1598 w 21600"/>
                <a:gd name="T7" fmla="*/ 11127 h 21600"/>
                <a:gd name="T8" fmla="*/ 10844 w 21600"/>
                <a:gd name="T9" fmla="*/ 3186 h 21600"/>
                <a:gd name="T10" fmla="*/ 24284 w 21600"/>
                <a:gd name="T11" fmla="*/ 11438 h 21600"/>
                <a:gd name="T12" fmla="*/ 19793 w 21600"/>
                <a:gd name="T13" fmla="*/ 15523 h 21600"/>
                <a:gd name="T14" fmla="*/ 15708 w 21600"/>
                <a:gd name="T15" fmla="*/ 1103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405" y="11159"/>
                  </a:moveTo>
                  <a:cubicBezTo>
                    <a:pt x="18411" y="11040"/>
                    <a:pt x="18414" y="10920"/>
                    <a:pt x="18414" y="10800"/>
                  </a:cubicBezTo>
                  <a:cubicBezTo>
                    <a:pt x="18414" y="6594"/>
                    <a:pt x="15005" y="3186"/>
                    <a:pt x="10800" y="3186"/>
                  </a:cubicBezTo>
                  <a:cubicBezTo>
                    <a:pt x="6594" y="3186"/>
                    <a:pt x="3186" y="6594"/>
                    <a:pt x="3186" y="10800"/>
                  </a:cubicBezTo>
                  <a:cubicBezTo>
                    <a:pt x="3185" y="10890"/>
                    <a:pt x="3187" y="10980"/>
                    <a:pt x="3190" y="11070"/>
                  </a:cubicBezTo>
                  <a:lnTo>
                    <a:pt x="6" y="11183"/>
                  </a:lnTo>
                  <a:cubicBezTo>
                    <a:pt x="2" y="11055"/>
                    <a:pt x="0" y="10927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599" y="10970"/>
                    <a:pt x="21595" y="11140"/>
                    <a:pt x="21587" y="11310"/>
                  </a:cubicBezTo>
                  <a:lnTo>
                    <a:pt x="24284" y="11438"/>
                  </a:lnTo>
                  <a:lnTo>
                    <a:pt x="19793" y="15523"/>
                  </a:lnTo>
                  <a:lnTo>
                    <a:pt x="15708" y="11032"/>
                  </a:lnTo>
                  <a:lnTo>
                    <a:pt x="18405" y="11159"/>
                  </a:lnTo>
                  <a:close/>
                </a:path>
              </a:pathLst>
            </a:custGeom>
            <a:solidFill>
              <a:srgbClr val="FF0066"/>
            </a:solidFill>
            <a:ln w="1905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52" name="Text Box 48"/>
            <p:cNvSpPr txBox="1">
              <a:spLocks noChangeArrowheads="1"/>
            </p:cNvSpPr>
            <p:nvPr/>
          </p:nvSpPr>
          <p:spPr bwMode="auto">
            <a:xfrm>
              <a:off x="3936" y="1584"/>
              <a:ext cx="91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800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Yaw-rate</a:t>
              </a:r>
            </a:p>
          </p:txBody>
        </p:sp>
      </p:grpSp>
      <p:grpSp>
        <p:nvGrpSpPr>
          <p:cNvPr id="53" name="Group 49"/>
          <p:cNvGrpSpPr>
            <a:grpSpLocks/>
          </p:cNvGrpSpPr>
          <p:nvPr/>
        </p:nvGrpSpPr>
        <p:grpSpPr bwMode="auto">
          <a:xfrm>
            <a:off x="5899150" y="3571875"/>
            <a:ext cx="349250" cy="625475"/>
            <a:chOff x="3744" y="2016"/>
            <a:chExt cx="220" cy="394"/>
          </a:xfrm>
        </p:grpSpPr>
        <p:sp>
          <p:nvSpPr>
            <p:cNvPr id="54" name="Rectangle 50"/>
            <p:cNvSpPr>
              <a:spLocks noChangeArrowheads="1"/>
            </p:cNvSpPr>
            <p:nvPr/>
          </p:nvSpPr>
          <p:spPr bwMode="auto">
            <a:xfrm>
              <a:off x="3744" y="2016"/>
              <a:ext cx="220" cy="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55" name="Rectangle 51"/>
            <p:cNvSpPr>
              <a:spLocks noChangeArrowheads="1"/>
            </p:cNvSpPr>
            <p:nvPr/>
          </p:nvSpPr>
          <p:spPr bwMode="auto">
            <a:xfrm>
              <a:off x="3744" y="2352"/>
              <a:ext cx="220" cy="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 sz="2400">
                <a:latin typeface="+mj-lt"/>
              </a:endParaRPr>
            </a:p>
          </p:txBody>
        </p:sp>
      </p:grpSp>
      <p:grpSp>
        <p:nvGrpSpPr>
          <p:cNvPr id="56" name="Group 52"/>
          <p:cNvGrpSpPr>
            <a:grpSpLocks/>
          </p:cNvGrpSpPr>
          <p:nvPr/>
        </p:nvGrpSpPr>
        <p:grpSpPr bwMode="auto">
          <a:xfrm>
            <a:off x="5257800" y="3571876"/>
            <a:ext cx="1828800" cy="1284288"/>
            <a:chOff x="3312" y="2016"/>
            <a:chExt cx="1152" cy="809"/>
          </a:xfrm>
        </p:grpSpPr>
        <p:grpSp>
          <p:nvGrpSpPr>
            <p:cNvPr id="57" name="Group 53"/>
            <p:cNvGrpSpPr>
              <a:grpSpLocks/>
            </p:cNvGrpSpPr>
            <p:nvPr/>
          </p:nvGrpSpPr>
          <p:grpSpPr bwMode="auto">
            <a:xfrm>
              <a:off x="3696" y="2016"/>
              <a:ext cx="277" cy="397"/>
              <a:chOff x="3860" y="3808"/>
              <a:chExt cx="277" cy="397"/>
            </a:xfrm>
          </p:grpSpPr>
          <p:sp>
            <p:nvSpPr>
              <p:cNvPr id="59" name="Rectangle 54"/>
              <p:cNvSpPr>
                <a:spLocks noChangeArrowheads="1"/>
              </p:cNvSpPr>
              <p:nvPr/>
            </p:nvSpPr>
            <p:spPr bwMode="auto">
              <a:xfrm rot="-1479829">
                <a:off x="3860" y="3808"/>
                <a:ext cx="220" cy="58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60" name="Rectangle 55"/>
              <p:cNvSpPr>
                <a:spLocks noChangeArrowheads="1"/>
              </p:cNvSpPr>
              <p:nvPr/>
            </p:nvSpPr>
            <p:spPr bwMode="auto">
              <a:xfrm rot="-1479829">
                <a:off x="3917" y="4147"/>
                <a:ext cx="220" cy="58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 sz="2400">
                  <a:latin typeface="+mj-lt"/>
                </a:endParaRPr>
              </a:p>
            </p:txBody>
          </p:sp>
        </p:grpSp>
        <p:sp>
          <p:nvSpPr>
            <p:cNvPr id="58" name="Text Box 56"/>
            <p:cNvSpPr txBox="1">
              <a:spLocks noChangeArrowheads="1"/>
            </p:cNvSpPr>
            <p:nvPr/>
          </p:nvSpPr>
          <p:spPr bwMode="auto">
            <a:xfrm>
              <a:off x="3312" y="2592"/>
              <a:ext cx="115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800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Steering angle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550941" y="5951009"/>
            <a:ext cx="1456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 Hino Trucks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8015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2" grpId="0" animBg="1"/>
      <p:bldP spid="32" grpId="1" animBg="1"/>
      <p:bldP spid="39" grpId="0" animBg="1" autoUpdateAnimBg="0"/>
      <p:bldP spid="39" grpId="1" animBg="1"/>
      <p:bldP spid="40" grpId="0" animBg="1"/>
      <p:bldP spid="40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8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2:  ESP / ESC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Today’s Safer Trucks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15</a:t>
            </a:fld>
            <a:endParaRPr lang="en-GB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083175" y="1890941"/>
            <a:ext cx="3603625" cy="215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b="1" u="sng" dirty="0"/>
              <a:t>Oversteer</a:t>
            </a:r>
            <a:r>
              <a:rPr lang="nl-NL" b="1" dirty="0"/>
              <a:t> </a:t>
            </a:r>
            <a:r>
              <a:rPr lang="nl-NL" dirty="0"/>
              <a:t> In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situation</a:t>
            </a:r>
            <a:r>
              <a:rPr lang="nl-NL" dirty="0"/>
              <a:t> the offside front </a:t>
            </a:r>
            <a:r>
              <a:rPr lang="nl-NL" dirty="0" err="1"/>
              <a:t>brake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trailer </a:t>
            </a:r>
            <a:r>
              <a:rPr lang="nl-NL" dirty="0" err="1"/>
              <a:t>brakes</a:t>
            </a:r>
            <a:r>
              <a:rPr lang="nl-NL" dirty="0"/>
              <a:t> are </a:t>
            </a:r>
            <a:r>
              <a:rPr lang="nl-NL" dirty="0" err="1"/>
              <a:t>applied</a:t>
            </a:r>
            <a:r>
              <a:rPr lang="nl-NL" sz="1200" dirty="0"/>
              <a:t>.</a:t>
            </a:r>
          </a:p>
          <a:p>
            <a:pPr algn="l">
              <a:spcBef>
                <a:spcPct val="50000"/>
              </a:spcBef>
            </a:pPr>
            <a:r>
              <a:rPr lang="en-GB" sz="3200" dirty="0"/>
              <a:t/>
            </a:r>
            <a:br>
              <a:rPr lang="en-GB" sz="3200" dirty="0"/>
            </a:br>
            <a:endParaRPr lang="nl-NL" sz="3200" dirty="0"/>
          </a:p>
        </p:txBody>
      </p: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268111" y="3748123"/>
            <a:ext cx="4191000" cy="2377194"/>
            <a:chOff x="612" y="1344"/>
            <a:chExt cx="1862" cy="952"/>
          </a:xfrm>
        </p:grpSpPr>
        <p:pic>
          <p:nvPicPr>
            <p:cNvPr id="8" name="Picture 4" descr="T2008_185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344"/>
              <a:ext cx="1862" cy="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1610" y="1615"/>
              <a:ext cx="136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930" y="2039"/>
              <a:ext cx="131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nl-NL" sz="1000" b="1"/>
                <a:t>Brake correction for understeer</a:t>
              </a:r>
            </a:p>
          </p:txBody>
        </p:sp>
      </p:grp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4459111" y="3031491"/>
            <a:ext cx="4608689" cy="2702767"/>
            <a:chOff x="2880" y="2750"/>
            <a:chExt cx="1995" cy="1159"/>
          </a:xfrm>
        </p:grpSpPr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2880" y="2750"/>
              <a:ext cx="1995" cy="1044"/>
              <a:chOff x="1522" y="2614"/>
              <a:chExt cx="1995" cy="1044"/>
            </a:xfrm>
          </p:grpSpPr>
          <p:pic>
            <p:nvPicPr>
              <p:cNvPr id="14" name="Picture 5" descr="T2008_185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2" y="2614"/>
                <a:ext cx="1995" cy="1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Line 8"/>
              <p:cNvSpPr>
                <a:spLocks noChangeShapeType="1"/>
              </p:cNvSpPr>
              <p:nvPr/>
            </p:nvSpPr>
            <p:spPr bwMode="auto">
              <a:xfrm flipV="1">
                <a:off x="2656" y="2977"/>
                <a:ext cx="317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16" name="Line 10"/>
              <p:cNvSpPr>
                <a:spLocks noChangeShapeType="1"/>
              </p:cNvSpPr>
              <p:nvPr/>
            </p:nvSpPr>
            <p:spPr bwMode="auto">
              <a:xfrm flipH="1" flipV="1">
                <a:off x="2111" y="3204"/>
                <a:ext cx="182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</p:grp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3288" y="3582"/>
              <a:ext cx="125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nl-NL" sz="1000" b="1"/>
                <a:t>Brake correction for oversteer</a:t>
              </a:r>
            </a:p>
            <a:p>
              <a:pPr algn="l">
                <a:spcBef>
                  <a:spcPct val="50000"/>
                </a:spcBef>
              </a:pPr>
              <a:endParaRPr lang="nl-NL" sz="1200"/>
            </a:p>
          </p:txBody>
        </p:sp>
      </p:grp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33400" y="1465969"/>
            <a:ext cx="332263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nl-NL" b="1" u="sng" dirty="0" err="1"/>
              <a:t>Understeer</a:t>
            </a:r>
            <a:r>
              <a:rPr lang="nl-NL" b="1" dirty="0"/>
              <a:t> </a:t>
            </a:r>
            <a:r>
              <a:rPr lang="nl-NL" dirty="0"/>
              <a:t> ESP </a:t>
            </a:r>
            <a:r>
              <a:rPr lang="nl-NL" dirty="0" err="1" smtClean="0"/>
              <a:t>provides</a:t>
            </a:r>
            <a:r>
              <a:rPr lang="nl-NL" dirty="0" smtClean="0"/>
              <a:t>:</a:t>
            </a:r>
          </a:p>
          <a:p>
            <a:pPr marL="285750" indent="-285750" algn="l">
              <a:buFont typeface="Arial"/>
              <a:buChar char="•"/>
            </a:pPr>
            <a:r>
              <a:rPr lang="nl-NL" dirty="0" err="1" smtClean="0"/>
              <a:t>roll</a:t>
            </a:r>
            <a:r>
              <a:rPr lang="nl-NL" dirty="0" smtClean="0"/>
              <a:t> </a:t>
            </a:r>
            <a:r>
              <a:rPr lang="nl-NL" dirty="0"/>
              <a:t>over </a:t>
            </a:r>
            <a:r>
              <a:rPr lang="nl-NL" dirty="0" err="1" smtClean="0"/>
              <a:t>protection</a:t>
            </a:r>
            <a:endParaRPr lang="nl-NL" dirty="0"/>
          </a:p>
          <a:p>
            <a:pPr marL="285750" indent="-285750" algn="l">
              <a:buFont typeface="Arial"/>
              <a:buChar char="•"/>
            </a:pPr>
            <a:r>
              <a:rPr lang="nl-NL" dirty="0" err="1" smtClean="0"/>
              <a:t>advanced</a:t>
            </a:r>
            <a:r>
              <a:rPr lang="nl-NL" dirty="0" smtClean="0"/>
              <a:t> </a:t>
            </a:r>
            <a:r>
              <a:rPr lang="nl-NL" dirty="0"/>
              <a:t>ABS control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retain</a:t>
            </a:r>
            <a:r>
              <a:rPr lang="nl-NL" dirty="0"/>
              <a:t> </a:t>
            </a:r>
            <a:r>
              <a:rPr lang="nl-NL" dirty="0" err="1"/>
              <a:t>directional</a:t>
            </a:r>
            <a:r>
              <a:rPr lang="nl-NL" dirty="0"/>
              <a:t> </a:t>
            </a:r>
            <a:r>
              <a:rPr lang="nl-NL" dirty="0" err="1" smtClean="0"/>
              <a:t>stability</a:t>
            </a:r>
            <a:endParaRPr lang="nl-NL" dirty="0"/>
          </a:p>
          <a:p>
            <a:pPr marL="285750" indent="-285750" algn="l">
              <a:buFont typeface="Arial"/>
              <a:buChar char="•"/>
            </a:pPr>
            <a:r>
              <a:rPr lang="nl-NL" dirty="0" smtClean="0"/>
              <a:t>In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understeer</a:t>
            </a:r>
            <a:r>
              <a:rPr lang="nl-NL" dirty="0"/>
              <a:t> </a:t>
            </a:r>
            <a:r>
              <a:rPr lang="nl-NL" dirty="0" err="1" smtClean="0"/>
              <a:t>situation</a:t>
            </a:r>
            <a:r>
              <a:rPr lang="nl-NL" dirty="0" smtClean="0"/>
              <a:t>,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individual</a:t>
            </a:r>
            <a:r>
              <a:rPr lang="nl-NL" dirty="0"/>
              <a:t> drive </a:t>
            </a:r>
            <a:r>
              <a:rPr lang="nl-NL" dirty="0" err="1"/>
              <a:t>axle</a:t>
            </a:r>
            <a:r>
              <a:rPr lang="nl-NL" dirty="0"/>
              <a:t> </a:t>
            </a:r>
            <a:r>
              <a:rPr lang="nl-NL" dirty="0" err="1"/>
              <a:t>brake</a:t>
            </a:r>
            <a:r>
              <a:rPr lang="nl-NL" dirty="0"/>
              <a:t> is </a:t>
            </a:r>
            <a:r>
              <a:rPr lang="nl-NL" dirty="0" err="1"/>
              <a:t>applied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straighten</a:t>
            </a:r>
            <a:r>
              <a:rPr lang="nl-NL" dirty="0"/>
              <a:t> the </a:t>
            </a:r>
            <a:r>
              <a:rPr lang="nl-NL" dirty="0" err="1" smtClean="0"/>
              <a:t>combination</a:t>
            </a:r>
            <a:r>
              <a:rPr lang="nl-NL" dirty="0" smtClean="0"/>
              <a:t>.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6928022" y="5940651"/>
            <a:ext cx="1406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Source:  Volvo Trucks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83007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3:  Brake Assist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Today’s Safer Trucks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16</a:t>
            </a:fld>
            <a:endParaRPr lang="en-GB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600575" y="2392007"/>
            <a:ext cx="1993900" cy="3435350"/>
          </a:xfrm>
          <a:prstGeom prst="rect">
            <a:avLst/>
          </a:prstGeom>
          <a:gradFill rotWithShape="1">
            <a:gsLst>
              <a:gs pos="0">
                <a:srgbClr val="DDDDDD">
                  <a:gamma/>
                  <a:tint val="0"/>
                  <a:invGamma/>
                </a:srgbClr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000" tIns="118800" rIns="90000" bIns="46800"/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600575" y="4801832"/>
            <a:ext cx="19939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30000"/>
              </a:spcBef>
            </a:pPr>
            <a:endParaRPr lang="en-US" sz="1200" b="1" dirty="0">
              <a:latin typeface="CorpoS" charset="0"/>
            </a:endParaRPr>
          </a:p>
          <a:p>
            <a:pPr algn="ctr">
              <a:spcBef>
                <a:spcPct val="30000"/>
              </a:spcBef>
            </a:pPr>
            <a:r>
              <a:rPr lang="en-US" sz="1200" b="1" dirty="0">
                <a:latin typeface="CorpoS" charset="0"/>
              </a:rPr>
              <a:t>Partial braking with 30% of max. </a:t>
            </a:r>
            <a:r>
              <a:rPr lang="en-US" sz="1100" b="1" dirty="0">
                <a:latin typeface="CorpoS" charset="0"/>
              </a:rPr>
              <a:t>braking power</a:t>
            </a:r>
            <a:r>
              <a:rPr lang="en-US" sz="1050" b="1" dirty="0">
                <a:latin typeface="CorpoS" charset="0"/>
              </a:rPr>
              <a:t> </a:t>
            </a:r>
            <a:r>
              <a:rPr lang="en-US" sz="1200" dirty="0">
                <a:latin typeface="CorpoS" charset="0"/>
              </a:rPr>
              <a:t>(Vehicles driving behind  are warned via the brake lights)</a:t>
            </a:r>
          </a:p>
          <a:p>
            <a:pPr algn="ctr">
              <a:spcBef>
                <a:spcPct val="50000"/>
              </a:spcBef>
            </a:pPr>
            <a:endParaRPr lang="de-DE" sz="1200" dirty="0">
              <a:latin typeface="CorpoS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680200" y="2396769"/>
            <a:ext cx="1993900" cy="3432175"/>
          </a:xfrm>
          <a:prstGeom prst="rect">
            <a:avLst/>
          </a:prstGeom>
          <a:gradFill rotWithShape="1">
            <a:gsLst>
              <a:gs pos="0">
                <a:srgbClr val="DDDDDD">
                  <a:gamma/>
                  <a:tint val="0"/>
                  <a:invGamma/>
                </a:srgbClr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000" tIns="118800" rIns="90000" bIns="46800"/>
          <a:lstStyle/>
          <a:p>
            <a:endParaRPr 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22538" y="2392007"/>
            <a:ext cx="1992312" cy="3435350"/>
          </a:xfrm>
          <a:prstGeom prst="rect">
            <a:avLst/>
          </a:prstGeom>
          <a:gradFill rotWithShape="1">
            <a:gsLst>
              <a:gs pos="0">
                <a:srgbClr val="DDDDDD">
                  <a:gamma/>
                  <a:tint val="0"/>
                  <a:invGamma/>
                </a:srgbClr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000" tIns="118800" rIns="90000" bIns="46800"/>
          <a:lstStyle/>
          <a:p>
            <a:endParaRPr 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42913" y="2388832"/>
            <a:ext cx="1992312" cy="3440112"/>
          </a:xfrm>
          <a:prstGeom prst="rect">
            <a:avLst/>
          </a:prstGeom>
          <a:gradFill rotWithShape="1">
            <a:gsLst>
              <a:gs pos="0">
                <a:srgbClr val="DDDDDD">
                  <a:gamma/>
                  <a:tint val="0"/>
                  <a:invGamma/>
                </a:srgbClr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000" tIns="118800" rIns="90000" bIns="46800"/>
          <a:lstStyle/>
          <a:p>
            <a:endParaRPr lang="en-US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75" y="2552344"/>
            <a:ext cx="1128713" cy="15430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0375" y="2552344"/>
            <a:ext cx="1733550" cy="15430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021263" y="3879494"/>
            <a:ext cx="327025" cy="61913"/>
            <a:chOff x="3560" y="2493"/>
            <a:chExt cx="207" cy="39"/>
          </a:xfrm>
        </p:grpSpPr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3628" y="2493"/>
              <a:ext cx="139" cy="39"/>
            </a:xfrm>
            <a:prstGeom prst="line">
              <a:avLst/>
            </a:prstGeom>
            <a:noFill/>
            <a:ln w="1524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3560" y="2493"/>
              <a:ext cx="65" cy="13"/>
            </a:xfrm>
            <a:prstGeom prst="line">
              <a:avLst/>
            </a:prstGeom>
            <a:noFill/>
            <a:ln w="1524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522538" y="4801832"/>
            <a:ext cx="199231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endParaRPr lang="en-US" sz="1200" b="1" dirty="0">
              <a:latin typeface="CorpoS" charset="0"/>
            </a:endParaRPr>
          </a:p>
          <a:p>
            <a:pPr algn="ctr">
              <a:spcBef>
                <a:spcPct val="50000"/>
              </a:spcBef>
            </a:pPr>
            <a:r>
              <a:rPr lang="en-US" sz="1200" b="1" dirty="0">
                <a:latin typeface="CorpoS" charset="0"/>
              </a:rPr>
              <a:t>Driver is warned </a:t>
            </a:r>
            <a:r>
              <a:rPr lang="en-US" sz="1200" dirty="0">
                <a:latin typeface="CorpoS" charset="0"/>
              </a:rPr>
              <a:t>(visually with a red light bar, acoustically through a warning tone)</a:t>
            </a:r>
          </a:p>
          <a:p>
            <a:pPr algn="ctr">
              <a:spcBef>
                <a:spcPct val="50000"/>
              </a:spcBef>
            </a:pPr>
            <a:endParaRPr lang="de-DE" sz="1200" dirty="0">
              <a:latin typeface="CorpoS" charset="0"/>
            </a:endParaRP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442913" y="1677632"/>
            <a:ext cx="2111375" cy="611187"/>
          </a:xfrm>
          <a:prstGeom prst="homePlate">
            <a:avLst>
              <a:gd name="adj" fmla="val 22167"/>
            </a:avLst>
          </a:prstGeom>
          <a:solidFill>
            <a:schemeClr val="folHlink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400" b="1">
              <a:solidFill>
                <a:schemeClr val="bg1"/>
              </a:solidFill>
              <a:latin typeface="CorpoS" charset="0"/>
            </a:endParaRPr>
          </a:p>
          <a:p>
            <a:pPr algn="ctr"/>
            <a:r>
              <a:rPr lang="en-US" sz="1400" b="1">
                <a:solidFill>
                  <a:schemeClr val="bg1"/>
                </a:solidFill>
                <a:latin typeface="CorpoS" charset="0"/>
              </a:rPr>
              <a:t>Critical distance 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CorpoS" charset="0"/>
              </a:rPr>
              <a:t>reached</a:t>
            </a:r>
            <a:r>
              <a:rPr lang="en-US" sz="2000" b="1">
                <a:solidFill>
                  <a:schemeClr val="bg1"/>
                </a:solidFill>
                <a:latin typeface="CorpoS" charset="0"/>
              </a:rPr>
              <a:t> </a:t>
            </a:r>
          </a:p>
          <a:p>
            <a:pPr algn="ctr" eaLnBrk="0" hangingPunct="0"/>
            <a:endParaRPr lang="de-DE" sz="1400" b="1">
              <a:solidFill>
                <a:schemeClr val="bg1"/>
              </a:solidFill>
              <a:latin typeface="CorpoS" charset="0"/>
            </a:endParaRPr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>
            <a:off x="6680200" y="1677632"/>
            <a:ext cx="2111375" cy="611187"/>
          </a:xfrm>
          <a:prstGeom prst="chevron">
            <a:avLst>
              <a:gd name="adj" fmla="val 19704"/>
            </a:avLst>
          </a:prstGeom>
          <a:solidFill>
            <a:schemeClr val="folHlink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orpoS" charset="0"/>
              </a:rPr>
              <a:t>Successful 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CorpoS" charset="0"/>
              </a:rPr>
              <a:t>collision prevention</a:t>
            </a:r>
            <a:endParaRPr lang="de-DE" sz="1400" b="1">
              <a:solidFill>
                <a:schemeClr val="bg1"/>
              </a:solidFill>
              <a:latin typeface="CorpoS" charset="0"/>
            </a:endParaRPr>
          </a:p>
        </p:txBody>
      </p:sp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2643188" y="2552344"/>
            <a:ext cx="1749425" cy="1543050"/>
            <a:chOff x="1602" y="1897"/>
            <a:chExt cx="1272" cy="1036"/>
          </a:xfrm>
        </p:grpSpPr>
        <p:pic>
          <p:nvPicPr>
            <p:cNvPr id="20" name="Picture 1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" y="1897"/>
              <a:ext cx="1272" cy="1036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 rot="268295">
              <a:off x="1899" y="2029"/>
              <a:ext cx="190" cy="151"/>
            </a:xfrm>
            <a:prstGeom prst="rect">
              <a:avLst/>
            </a:prstGeom>
            <a:noFill/>
            <a:ln w="12700" cap="rnd">
              <a:solidFill>
                <a:srgbClr val="FFFFCC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>
                      <a:alpha val="33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 rot="270840">
              <a:off x="2564" y="2110"/>
              <a:ext cx="211" cy="151"/>
            </a:xfrm>
            <a:prstGeom prst="rect">
              <a:avLst/>
            </a:prstGeom>
            <a:noFill/>
            <a:ln w="12700" cap="rnd">
              <a:solidFill>
                <a:srgbClr val="FFFFCC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>
                      <a:alpha val="33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 rot="315743">
              <a:off x="2026" y="2220"/>
              <a:ext cx="467" cy="110"/>
            </a:xfrm>
            <a:prstGeom prst="rect">
              <a:avLst/>
            </a:prstGeom>
            <a:noFill/>
            <a:ln w="12700" cap="rnd">
              <a:solidFill>
                <a:srgbClr val="FFFFCC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>
                      <a:alpha val="33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7900988" y="2885719"/>
            <a:ext cx="307975" cy="1050925"/>
          </a:xfrm>
          <a:prstGeom prst="rect">
            <a:avLst/>
          </a:prstGeom>
          <a:noFill/>
          <a:ln w="12700" cap="rnd">
            <a:solidFill>
              <a:srgbClr val="FFFFCC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33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442913" y="4908194"/>
            <a:ext cx="199231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CorpoS" charset="0"/>
              </a:rPr>
              <a:t>Truck approaches the vehicle ahead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6678613" y="4908194"/>
            <a:ext cx="19939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endParaRPr lang="en-US" sz="1400" b="1">
              <a:latin typeface="CorpoS" charset="0"/>
            </a:endParaRPr>
          </a:p>
          <a:p>
            <a:pPr algn="ctr">
              <a:spcBef>
                <a:spcPct val="50000"/>
              </a:spcBef>
            </a:pPr>
            <a:r>
              <a:rPr lang="en-US" sz="1400" b="1">
                <a:latin typeface="CorpoS" charset="0"/>
              </a:rPr>
              <a:t>Maximum of braking power</a:t>
            </a:r>
          </a:p>
        </p:txBody>
      </p:sp>
      <p:sp>
        <p:nvSpPr>
          <p:cNvPr id="27" name="AutoShape 23"/>
          <p:cNvSpPr>
            <a:spLocks noChangeArrowheads="1"/>
          </p:cNvSpPr>
          <p:nvPr/>
        </p:nvSpPr>
        <p:spPr bwMode="auto">
          <a:xfrm>
            <a:off x="2522538" y="1677632"/>
            <a:ext cx="2111375" cy="611187"/>
          </a:xfrm>
          <a:prstGeom prst="chevron">
            <a:avLst>
              <a:gd name="adj" fmla="val 19704"/>
            </a:avLst>
          </a:prstGeom>
          <a:solidFill>
            <a:schemeClr val="folHlink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400" b="1">
              <a:solidFill>
                <a:schemeClr val="bg1"/>
              </a:solidFill>
              <a:latin typeface="CorpoS" charset="0"/>
            </a:endParaRPr>
          </a:p>
          <a:p>
            <a:pPr algn="ctr" eaLnBrk="0" hangingPunct="0"/>
            <a:r>
              <a:rPr lang="en-US" sz="1400" b="1">
                <a:solidFill>
                  <a:schemeClr val="bg1"/>
                </a:solidFill>
                <a:latin typeface="CorpoS" charset="0"/>
              </a:rPr>
              <a:t>Warning level 1</a:t>
            </a:r>
          </a:p>
          <a:p>
            <a:pPr algn="ctr" eaLnBrk="0" hangingPunct="0"/>
            <a:endParaRPr lang="de-DE" sz="1400" b="1">
              <a:solidFill>
                <a:schemeClr val="bg1"/>
              </a:solidFill>
              <a:latin typeface="CorpoS" charset="0"/>
            </a:endParaRPr>
          </a:p>
        </p:txBody>
      </p:sp>
      <p:sp>
        <p:nvSpPr>
          <p:cNvPr id="28" name="AutoShape 24"/>
          <p:cNvSpPr>
            <a:spLocks noChangeArrowheads="1"/>
          </p:cNvSpPr>
          <p:nvPr/>
        </p:nvSpPr>
        <p:spPr bwMode="auto">
          <a:xfrm>
            <a:off x="4600575" y="1677632"/>
            <a:ext cx="2112963" cy="611187"/>
          </a:xfrm>
          <a:prstGeom prst="chevron">
            <a:avLst>
              <a:gd name="adj" fmla="val 19719"/>
            </a:avLst>
          </a:prstGeom>
          <a:solidFill>
            <a:schemeClr val="folHlink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400" b="1">
                <a:solidFill>
                  <a:schemeClr val="bg1"/>
                </a:solidFill>
                <a:latin typeface="CorpoS" charset="0"/>
              </a:rPr>
              <a:t>Warning level 2</a:t>
            </a:r>
          </a:p>
        </p:txBody>
      </p:sp>
      <p:pic>
        <p:nvPicPr>
          <p:cNvPr id="29" name="Picture 2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0" y="2552344"/>
            <a:ext cx="1468438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484188" y="4376382"/>
            <a:ext cx="8147050" cy="323850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de-DE" sz="1400" b="1">
                <a:solidFill>
                  <a:schemeClr val="bg1"/>
                </a:solidFill>
                <a:latin typeface="CorpoS" charset="0"/>
              </a:rPr>
              <a:t>Action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12814" y="5987018"/>
            <a:ext cx="2133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 </a:t>
            </a:r>
            <a:r>
              <a:rPr lang="en-US" sz="1200" dirty="0"/>
              <a:t>M</a:t>
            </a:r>
            <a:r>
              <a:rPr lang="en-US" sz="1200" dirty="0" smtClean="0"/>
              <a:t>ercedes-Benz Trucks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9283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We aim for Zero fatalities &amp; Zero crashes</a:t>
            </a:r>
          </a:p>
          <a:p>
            <a:r>
              <a:rPr lang="en-US" dirty="0" smtClean="0"/>
              <a:t>This means: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ccelerating adoption of safer, greener new trucks</a:t>
            </a:r>
          </a:p>
          <a:p>
            <a:pPr lvl="1"/>
            <a:r>
              <a:rPr lang="en-US" dirty="0" smtClean="0"/>
              <a:t>Accelerating infrastructure improvements</a:t>
            </a:r>
          </a:p>
          <a:p>
            <a:pPr lvl="2"/>
            <a:r>
              <a:rPr lang="en-US" dirty="0" smtClean="0"/>
              <a:t>Roads, ITS communications technologies</a:t>
            </a:r>
          </a:p>
          <a:p>
            <a:pPr lvl="1"/>
            <a:r>
              <a:rPr lang="en-US" dirty="0" smtClean="0"/>
              <a:t>Promoting advanced driver training</a:t>
            </a:r>
          </a:p>
          <a:p>
            <a:r>
              <a:rPr lang="en-US" dirty="0" smtClean="0"/>
              <a:t>The above won’t happen fast enough without government involvement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Today’s Safer Trucks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410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Modernise</a:t>
            </a:r>
            <a:r>
              <a:rPr lang="en-US" dirty="0" smtClean="0"/>
              <a:t> the Truck Fleet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Focus on 200,000+ trucks that are &gt; 16 </a:t>
            </a:r>
            <a:r>
              <a:rPr lang="en-US" dirty="0" err="1" smtClean="0"/>
              <a:t>yrs</a:t>
            </a:r>
            <a:r>
              <a:rPr lang="en-US" dirty="0" smtClean="0"/>
              <a:t> old</a:t>
            </a:r>
          </a:p>
          <a:p>
            <a:r>
              <a:rPr lang="en-US" dirty="0" smtClean="0"/>
              <a:t>Incentives for safer, greener trucks</a:t>
            </a:r>
          </a:p>
          <a:p>
            <a:r>
              <a:rPr lang="en-US" dirty="0" smtClean="0"/>
              <a:t>Reduce the capital cost and/or operating costs of owning a new truck</a:t>
            </a:r>
          </a:p>
          <a:p>
            <a:pPr lvl="1"/>
            <a:r>
              <a:rPr lang="en-US" dirty="0" smtClean="0"/>
              <a:t>Investment allowances</a:t>
            </a:r>
          </a:p>
          <a:p>
            <a:pPr lvl="1"/>
            <a:r>
              <a:rPr lang="en-US" dirty="0" smtClean="0"/>
              <a:t>Incentives for safety packs &amp; features </a:t>
            </a:r>
          </a:p>
          <a:p>
            <a:pPr lvl="1"/>
            <a:r>
              <a:rPr lang="en-US" dirty="0" smtClean="0"/>
              <a:t>Lower registration costs for safer, greener trucks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Today’s Safer Trucks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139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Statistics show Australian trucks are very old by world standards (14 </a:t>
            </a:r>
            <a:r>
              <a:rPr lang="en-US" dirty="0" err="1" smtClean="0"/>
              <a:t>vs</a:t>
            </a:r>
            <a:r>
              <a:rPr lang="en-US" dirty="0" smtClean="0"/>
              <a:t> 8 </a:t>
            </a:r>
            <a:r>
              <a:rPr lang="en-US" dirty="0" err="1" smtClean="0"/>
              <a:t>yrs</a:t>
            </a:r>
            <a:r>
              <a:rPr lang="en-US" dirty="0" smtClean="0"/>
              <a:t> average age)</a:t>
            </a:r>
          </a:p>
          <a:p>
            <a:r>
              <a:rPr lang="en-US" dirty="0"/>
              <a:t>To cope with growing freight tasks, trend is towards larger capacity </a:t>
            </a:r>
            <a:r>
              <a:rPr lang="en-US" dirty="0" smtClean="0"/>
              <a:t>trucks</a:t>
            </a:r>
          </a:p>
          <a:p>
            <a:r>
              <a:rPr lang="en-US" dirty="0" smtClean="0"/>
              <a:t>Old trucks are not as safe as new trucks</a:t>
            </a:r>
          </a:p>
          <a:p>
            <a:r>
              <a:rPr lang="en-US" dirty="0" smtClean="0"/>
              <a:t>To move towards goal of zero fatalities, accelerate adoption of newer trucks</a:t>
            </a:r>
          </a:p>
          <a:p>
            <a:r>
              <a:rPr lang="en-US" dirty="0" smtClean="0"/>
              <a:t>Government incentives required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Today’s Safer Trucks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199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Who is TIC?</a:t>
            </a:r>
          </a:p>
          <a:p>
            <a:r>
              <a:rPr lang="en-GB" dirty="0" smtClean="0"/>
              <a:t>Background Statistics</a:t>
            </a:r>
            <a:endParaRPr lang="en-GB" dirty="0"/>
          </a:p>
          <a:p>
            <a:r>
              <a:rPr lang="en-GB" dirty="0" smtClean="0"/>
              <a:t>Older trucks are not safer trucks</a:t>
            </a:r>
          </a:p>
          <a:p>
            <a:r>
              <a:rPr lang="en-GB" dirty="0" smtClean="0"/>
              <a:t>The future</a:t>
            </a:r>
            <a:endParaRPr lang="en-GB" dirty="0"/>
          </a:p>
          <a:p>
            <a:r>
              <a:rPr lang="en-GB" dirty="0" smtClean="0"/>
              <a:t>The problem:  how to modernise the fleet?</a:t>
            </a:r>
          </a:p>
          <a:p>
            <a:r>
              <a:rPr lang="en-GB" dirty="0" smtClean="0"/>
              <a:t>Conclusion</a:t>
            </a:r>
          </a:p>
          <a:p>
            <a:r>
              <a:rPr lang="en-GB" dirty="0" smtClean="0"/>
              <a:t>Sponsor Panel Q&amp;A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 smtClean="0"/>
              <a:t>Today’s Safer Trucks</a:t>
            </a:r>
            <a:endParaRPr lang="en-GB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2</a:t>
            </a:fld>
            <a:endParaRPr lang="en-GB"/>
          </a:p>
        </p:txBody>
      </p:sp>
      <p:pic>
        <p:nvPicPr>
          <p:cNvPr id="6" name="Picture 4"/>
          <p:cNvPicPr preferRelativeResize="0"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2444" y="1742900"/>
            <a:ext cx="2991555" cy="418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63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Sponsor Panel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Facilitator:  Peter Hart</a:t>
            </a:r>
          </a:p>
          <a:p>
            <a:endParaRPr lang="en-US" dirty="0"/>
          </a:p>
          <a:p>
            <a:r>
              <a:rPr lang="en-US" sz="2800" b="1" dirty="0" smtClean="0"/>
              <a:t>Daimler Trucks:  	</a:t>
            </a:r>
            <a:r>
              <a:rPr lang="en-US" sz="2800" dirty="0" smtClean="0"/>
              <a:t>Rod </a:t>
            </a:r>
            <a:r>
              <a:rPr lang="en-US" sz="2800" dirty="0" err="1" smtClean="0"/>
              <a:t>Bartolo</a:t>
            </a:r>
            <a:r>
              <a:rPr lang="en-US" sz="2800" dirty="0" smtClean="0"/>
              <a:t> &amp; </a:t>
            </a:r>
            <a:r>
              <a:rPr lang="en-US" sz="2800" dirty="0"/>
              <a:t>C</a:t>
            </a:r>
            <a:r>
              <a:rPr lang="en-US" sz="2800" dirty="0" smtClean="0"/>
              <a:t>arlo </a:t>
            </a:r>
            <a:r>
              <a:rPr lang="en-US" sz="2800" dirty="0" err="1" smtClean="0"/>
              <a:t>Beltrame</a:t>
            </a:r>
            <a:endParaRPr lang="en-US" sz="2800" dirty="0" smtClean="0"/>
          </a:p>
          <a:p>
            <a:r>
              <a:rPr lang="en-US" sz="2800" b="1" dirty="0" smtClean="0"/>
              <a:t>PACCAR:	</a:t>
            </a:r>
            <a:r>
              <a:rPr lang="en-US" sz="2800" dirty="0" smtClean="0"/>
              <a:t>			Brad May</a:t>
            </a:r>
          </a:p>
          <a:p>
            <a:r>
              <a:rPr lang="en-US" sz="2800" b="1" dirty="0" smtClean="0"/>
              <a:t>Hino:	</a:t>
            </a:r>
            <a:r>
              <a:rPr lang="en-US" sz="2800" dirty="0" smtClean="0"/>
              <a:t>				Alex Stewart</a:t>
            </a:r>
          </a:p>
          <a:p>
            <a:r>
              <a:rPr lang="en-US" sz="2800" b="1" dirty="0" smtClean="0"/>
              <a:t>Volvo:	</a:t>
            </a:r>
            <a:r>
              <a:rPr lang="en-US" sz="2800" dirty="0" smtClean="0"/>
              <a:t>				Johan </a:t>
            </a:r>
            <a:r>
              <a:rPr lang="en-US" sz="2800" dirty="0" err="1" smtClean="0"/>
              <a:t>Alnqvist</a:t>
            </a:r>
            <a:endParaRPr lang="en-US" sz="2800" dirty="0" smtClean="0"/>
          </a:p>
          <a:p>
            <a:r>
              <a:rPr lang="en-US" sz="2800" b="1" dirty="0" err="1" smtClean="0"/>
              <a:t>Scania</a:t>
            </a:r>
            <a:r>
              <a:rPr lang="en-US" sz="2800" b="1" dirty="0" smtClean="0"/>
              <a:t>:	</a:t>
            </a:r>
            <a:r>
              <a:rPr lang="en-US" sz="2800" dirty="0" smtClean="0"/>
              <a:t>			Ian Butler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Today’s Safer Trucks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214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TIC?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1" y="1515534"/>
            <a:ext cx="8763000" cy="4538133"/>
          </a:xfrm>
        </p:spPr>
        <p:txBody>
          <a:bodyPr>
            <a:normAutofit/>
          </a:bodyPr>
          <a:lstStyle/>
          <a:p>
            <a:r>
              <a:rPr lang="en-US" dirty="0" smtClean="0"/>
              <a:t>Truck Industry Council formed 2001</a:t>
            </a:r>
          </a:p>
          <a:p>
            <a:r>
              <a:rPr lang="en-US" dirty="0" smtClean="0"/>
              <a:t>Represents heavy vehicle manufacturers</a:t>
            </a:r>
          </a:p>
          <a:p>
            <a:pPr lvl="1"/>
            <a:r>
              <a:rPr lang="en-US" dirty="0"/>
              <a:t>Policy</a:t>
            </a:r>
          </a:p>
          <a:p>
            <a:pPr lvl="1"/>
            <a:r>
              <a:rPr lang="en-US" dirty="0" smtClean="0"/>
              <a:t>Technical</a:t>
            </a:r>
          </a:p>
          <a:p>
            <a:r>
              <a:rPr lang="en-US" dirty="0" smtClean="0"/>
              <a:t>Promotes new trucks as:</a:t>
            </a:r>
            <a:br>
              <a:rPr lang="en-US" dirty="0" smtClean="0"/>
            </a:br>
            <a:r>
              <a:rPr lang="en-US" dirty="0" smtClean="0"/>
              <a:t>							</a:t>
            </a:r>
            <a:r>
              <a:rPr lang="en-US" b="1" i="1" dirty="0" smtClean="0">
                <a:solidFill>
                  <a:srgbClr val="008000"/>
                </a:solidFill>
              </a:rPr>
              <a:t>“Safer, Greener, Essential</a:t>
            </a:r>
            <a:r>
              <a:rPr lang="en-US" b="1" i="1" dirty="0">
                <a:solidFill>
                  <a:srgbClr val="008000"/>
                </a:solidFill>
              </a:rPr>
              <a:t>”</a:t>
            </a:r>
            <a:endParaRPr lang="en-US" b="1" i="1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12 full members,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17 truck brands</a:t>
            </a:r>
          </a:p>
          <a:p>
            <a:r>
              <a:rPr lang="en-US" dirty="0" smtClean="0"/>
              <a:t>3 associate members </a:t>
            </a:r>
            <a:r>
              <a:rPr lang="en-US" sz="2600" dirty="0" smtClean="0"/>
              <a:t>(engine &amp; component suppliers)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Today’s Safer Trucks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800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Truck brands represented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Today’s Safer Trucks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419" y="4469747"/>
            <a:ext cx="1152173" cy="1098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931" y="1851377"/>
            <a:ext cx="1866270" cy="537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834" y="1851377"/>
            <a:ext cx="2319536" cy="6969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363" y="1849260"/>
            <a:ext cx="1633363" cy="6969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99" y="2599265"/>
            <a:ext cx="2062806" cy="7549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1669" y="2731911"/>
            <a:ext cx="2231694" cy="6222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66" r="11502" b="10256"/>
          <a:stretch/>
        </p:blipFill>
        <p:spPr>
          <a:xfrm>
            <a:off x="2572453" y="2731911"/>
            <a:ext cx="1673580" cy="740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4921" y="2731911"/>
            <a:ext cx="1381805" cy="8043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499" y="3536245"/>
            <a:ext cx="3446858" cy="714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4357" y="3620911"/>
            <a:ext cx="2710149" cy="6299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851" y="4548010"/>
            <a:ext cx="2284156" cy="6329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12911" y="4378679"/>
            <a:ext cx="1014589" cy="10145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8469" y="4920370"/>
            <a:ext cx="1575642" cy="10615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8668" y="3683139"/>
            <a:ext cx="2215443" cy="6955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35777" y="5085860"/>
            <a:ext cx="1718593" cy="11055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8297" y="5344447"/>
            <a:ext cx="1320370" cy="7369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61236" y="5568152"/>
            <a:ext cx="2174541" cy="51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16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8291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Australian truck fleet is too old</a:t>
            </a:r>
          </a:p>
          <a:p>
            <a:r>
              <a:rPr lang="en-US" dirty="0" smtClean="0"/>
              <a:t>At 31 March 2010:</a:t>
            </a:r>
          </a:p>
          <a:p>
            <a:pPr lvl="2"/>
            <a:endParaRPr lang="en-US" b="1" dirty="0" smtClean="0"/>
          </a:p>
          <a:p>
            <a:pPr lvl="2"/>
            <a:endParaRPr lang="en-US" b="1" dirty="0"/>
          </a:p>
          <a:p>
            <a:pPr lvl="2"/>
            <a:endParaRPr lang="en-US" b="1" dirty="0" smtClean="0"/>
          </a:p>
          <a:p>
            <a:pPr lvl="2"/>
            <a:endParaRPr lang="en-US" b="1" dirty="0" smtClean="0"/>
          </a:p>
          <a:p>
            <a:pPr lvl="2"/>
            <a:endParaRPr lang="en-US" b="1" dirty="0"/>
          </a:p>
          <a:p>
            <a:pPr lvl="2"/>
            <a:endParaRPr lang="en-US" b="1" dirty="0" smtClean="0"/>
          </a:p>
          <a:p>
            <a:pPr lvl="3"/>
            <a:r>
              <a:rPr lang="en-US" dirty="0" smtClean="0"/>
              <a:t>Slightly </a:t>
            </a:r>
            <a:r>
              <a:rPr lang="en-US" b="1" u="sng" dirty="0" smtClean="0"/>
              <a:t>higher </a:t>
            </a:r>
            <a:r>
              <a:rPr lang="en-US" dirty="0" smtClean="0"/>
              <a:t>than 2009 average</a:t>
            </a:r>
          </a:p>
          <a:p>
            <a:pPr lvl="3"/>
            <a:r>
              <a:rPr lang="en-US" dirty="0" smtClean="0"/>
              <a:t>Only marginally lower than 2005 average of 14.4 years</a:t>
            </a:r>
            <a:endParaRPr lang="en-US" dirty="0"/>
          </a:p>
          <a:p>
            <a:r>
              <a:rPr lang="en-US" dirty="0"/>
              <a:t>O</a:t>
            </a:r>
            <a:r>
              <a:rPr lang="en-US" dirty="0" smtClean="0"/>
              <a:t>ther developed countries: ~ 8 years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5944883"/>
            <a:ext cx="5949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Source:  ABS 9309.0 Motor Vehicle Census Released 1 Feb 2011 </a:t>
            </a:r>
            <a:endParaRPr lang="en-US" sz="14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Today’s Safer Trucks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241126"/>
              </p:ext>
            </p:extLst>
          </p:nvPr>
        </p:nvGraphicFramePr>
        <p:xfrm>
          <a:off x="1018654" y="2698113"/>
          <a:ext cx="6096000" cy="19405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Truck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Age (years)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Light Rigid: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Heavy Rigid: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Articulated: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All trucks registered: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13.7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511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to meet the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45906"/>
          </a:xfrm>
        </p:spPr>
        <p:txBody>
          <a:bodyPr>
            <a:normAutofit/>
          </a:bodyPr>
          <a:lstStyle/>
          <a:p>
            <a:r>
              <a:rPr lang="en-US" dirty="0" smtClean="0"/>
              <a:t>Total trucks registered:</a:t>
            </a:r>
          </a:p>
          <a:p>
            <a:pPr lvl="1"/>
            <a:r>
              <a:rPr lang="en-US" dirty="0" smtClean="0"/>
              <a:t>in 2005:  458,205</a:t>
            </a:r>
          </a:p>
          <a:p>
            <a:pPr lvl="1"/>
            <a:r>
              <a:rPr lang="en-US" dirty="0" smtClean="0"/>
              <a:t>In 2010:  536,247 units = 17% more, or 3.3% p.a.</a:t>
            </a:r>
          </a:p>
          <a:p>
            <a:r>
              <a:rPr lang="en-US" dirty="0" smtClean="0"/>
              <a:t>BITRE Road Freight Task forecast 2008-2030:</a:t>
            </a:r>
          </a:p>
          <a:p>
            <a:pPr lvl="1"/>
            <a:r>
              <a:rPr lang="en-US" dirty="0" smtClean="0"/>
              <a:t>up by 80% overall*</a:t>
            </a:r>
          </a:p>
          <a:p>
            <a:pPr lvl="2"/>
            <a:r>
              <a:rPr lang="en-US" dirty="0"/>
              <a:t>Year-on-year growth of 2.7% p.a.</a:t>
            </a:r>
          </a:p>
          <a:p>
            <a:pPr lvl="1"/>
            <a:r>
              <a:rPr lang="en-US" dirty="0" smtClean="0"/>
              <a:t>up by 170% for </a:t>
            </a:r>
            <a:r>
              <a:rPr lang="en-US" i="1" dirty="0" smtClean="0"/>
              <a:t>interstate movements</a:t>
            </a:r>
            <a:r>
              <a:rPr lang="en-US" dirty="0" smtClean="0"/>
              <a:t>*</a:t>
            </a:r>
          </a:p>
          <a:p>
            <a:pPr lvl="2"/>
            <a:r>
              <a:rPr lang="en-US" b="1" dirty="0" smtClean="0"/>
              <a:t>Interstate</a:t>
            </a:r>
            <a:r>
              <a:rPr lang="en-US" dirty="0" smtClean="0"/>
              <a:t> task year-on-year growth of 4.7%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124200" y="5692019"/>
            <a:ext cx="5949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Sources:  ABS 9309.0 Motor Vehicle Census Released 1 Feb 2011 and</a:t>
            </a:r>
          </a:p>
          <a:p>
            <a:r>
              <a:rPr lang="en-US" sz="1400" i="1" dirty="0" smtClean="0"/>
              <a:t>*BITRE Road Freight Estimates Research report # 121, Sep 2010 </a:t>
            </a:r>
            <a:endParaRPr lang="en-US" sz="14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Today’s Safer Trucks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10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Trucks are getting larger…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45906"/>
          </a:xfrm>
        </p:spPr>
        <p:txBody>
          <a:bodyPr>
            <a:normAutofit fontScale="92500"/>
          </a:bodyPr>
          <a:lstStyle/>
          <a:p>
            <a:r>
              <a:rPr lang="en-US" dirty="0"/>
              <a:t>T</a:t>
            </a:r>
            <a:r>
              <a:rPr lang="en-US" dirty="0" smtClean="0"/>
              <a:t>rend towards larger capacity trucks.</a:t>
            </a:r>
          </a:p>
          <a:p>
            <a:r>
              <a:rPr lang="en-US" dirty="0" smtClean="0"/>
              <a:t>In past 5 years, articulated trucks with &gt;60 T GCM</a:t>
            </a:r>
            <a:r>
              <a:rPr lang="en-US" dirty="0"/>
              <a:t> </a:t>
            </a:r>
            <a:r>
              <a:rPr lang="en-US" dirty="0" smtClean="0"/>
              <a:t>increased by 49.3%, to &gt; 40,000 units in 2010</a:t>
            </a:r>
          </a:p>
          <a:p>
            <a:r>
              <a:rPr lang="en-US" dirty="0" smtClean="0"/>
              <a:t>In 2010, more than half of all articulated trucks </a:t>
            </a:r>
            <a:br>
              <a:rPr lang="en-US" dirty="0" smtClean="0"/>
            </a:br>
            <a:r>
              <a:rPr lang="en-US" dirty="0" smtClean="0"/>
              <a:t>have &gt; 60T GCM</a:t>
            </a:r>
          </a:p>
          <a:p>
            <a:r>
              <a:rPr lang="en-US" dirty="0" smtClean="0"/>
              <a:t>In past 5 years, Rigid trucks &gt; 20 T GVM:</a:t>
            </a:r>
          </a:p>
          <a:p>
            <a:pPr lvl="1"/>
            <a:r>
              <a:rPr lang="en-US" dirty="0" smtClean="0"/>
              <a:t>Up by 30%, to &gt; 83,000 units in 2010</a:t>
            </a:r>
          </a:p>
          <a:p>
            <a:pPr lvl="1"/>
            <a:r>
              <a:rPr lang="en-US" dirty="0" smtClean="0"/>
              <a:t>rigid trucks &lt; 20T up by only 14%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124200" y="5692019"/>
            <a:ext cx="5949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Sources:  ABS 9309.0 Motor Vehicle Census Released 1 Feb 2011 and</a:t>
            </a:r>
          </a:p>
          <a:p>
            <a:r>
              <a:rPr lang="en-US" sz="1400" i="1" dirty="0" smtClean="0"/>
              <a:t>*BITRE Road Freight Estimates Research report # 121, Sep 2010 </a:t>
            </a:r>
            <a:endParaRPr lang="en-US" sz="14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Today’s Safer Trucks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857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in size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Today’s Safer Trucks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8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96995" y="1417638"/>
            <a:ext cx="111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Yesterday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5595" y="1417638"/>
            <a:ext cx="7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pic>
        <p:nvPicPr>
          <p:cNvPr id="8" name="Picture 7" descr="UD Trucks GW470- B-Double-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294" y="4049889"/>
            <a:ext cx="4468261" cy="2166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56" y="4064000"/>
            <a:ext cx="4301411" cy="21547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022" y="2079999"/>
            <a:ext cx="3719689" cy="1885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668" y="2079999"/>
            <a:ext cx="2762151" cy="188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35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Yet, crash stats show…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Today’s Safer Trucks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4BA1C-C4DD-B044-9187-E18C6B9DC119}" type="slidenum">
              <a:rPr lang="en-GB" smtClean="0"/>
              <a:t>9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45215"/>
            <a:ext cx="7267222" cy="4787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4755" y="5845907"/>
            <a:ext cx="5949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Source: BITRE Fatal heavy vehicle crashes Australia, released Jul 2010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090699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1437</TotalTime>
  <Words>949</Words>
  <Application>Microsoft Macintosh PowerPoint</Application>
  <PresentationFormat>On-screen Show (4:3)</PresentationFormat>
  <Paragraphs>229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Today’s Safer Trucks</vt:lpstr>
      <vt:lpstr>Contents</vt:lpstr>
      <vt:lpstr>Who is TIC?</vt:lpstr>
      <vt:lpstr>Truck brands represented</vt:lpstr>
      <vt:lpstr>Background Statistics</vt:lpstr>
      <vt:lpstr>Growth to meet the task</vt:lpstr>
      <vt:lpstr>Trucks are getting larger…</vt:lpstr>
      <vt:lpstr>Growth in size</vt:lpstr>
      <vt:lpstr>Yet, crash stats show…</vt:lpstr>
      <vt:lpstr>Is this enough?</vt:lpstr>
      <vt:lpstr>Year of Manufacture</vt:lpstr>
      <vt:lpstr>Older trucks are not safer trucks</vt:lpstr>
      <vt:lpstr>The Future</vt:lpstr>
      <vt:lpstr>Example 1:  Radar Detection</vt:lpstr>
      <vt:lpstr>Example 2:  ESP / ESC</vt:lpstr>
      <vt:lpstr>Example 3:  Brake Assist</vt:lpstr>
      <vt:lpstr>The Problem</vt:lpstr>
      <vt:lpstr>Modernise the Truck Fleet</vt:lpstr>
      <vt:lpstr>Conclusion</vt:lpstr>
      <vt:lpstr>Thank you.</vt:lpstr>
      <vt:lpstr>Sponsor Panel</vt:lpstr>
    </vt:vector>
  </TitlesOfParts>
  <Manager/>
  <Company>Truck Industry Council Limited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Today’s Safer Trucks</dc:title>
  <dc:subject/>
  <dc:creator>Simon Humphries</dc:creator>
  <cp:keywords/>
  <dc:description/>
  <cp:lastModifiedBy>Robert Perkins</cp:lastModifiedBy>
  <cp:revision>56</cp:revision>
  <dcterms:created xsi:type="dcterms:W3CDTF">2011-01-27T00:14:13Z</dcterms:created>
  <dcterms:modified xsi:type="dcterms:W3CDTF">2011-04-08T05:47:42Z</dcterms:modified>
  <cp:category/>
</cp:coreProperties>
</file>