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0" r:id="rId3"/>
    <p:sldId id="259" r:id="rId4"/>
    <p:sldId id="258" r:id="rId5"/>
    <p:sldId id="260" r:id="rId6"/>
    <p:sldId id="261" r:id="rId7"/>
    <p:sldId id="263" r:id="rId8"/>
    <p:sldId id="264" r:id="rId9"/>
    <p:sldId id="268" r:id="rId10"/>
    <p:sldId id="265" r:id="rId11"/>
    <p:sldId id="266" r:id="rId12"/>
    <p:sldId id="267" r:id="rId13"/>
    <p:sldId id="269" r:id="rId14"/>
    <p:sldId id="271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2244" y="-9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 userDrawn="1"/>
        </p:nvCxnSpPr>
        <p:spPr bwMode="auto">
          <a:xfrm>
            <a:off x="-114300" y="2678113"/>
            <a:ext cx="9410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5" name="Straight Connector 4"/>
          <p:cNvCxnSpPr>
            <a:cxnSpLocks noChangeShapeType="1"/>
          </p:cNvCxnSpPr>
          <p:nvPr userDrawn="1"/>
        </p:nvCxnSpPr>
        <p:spPr bwMode="auto">
          <a:xfrm>
            <a:off x="-114300" y="1949450"/>
            <a:ext cx="9410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6" name="TextBox 7"/>
          <p:cNvSpPr txBox="1">
            <a:spLocks noChangeArrowheads="1"/>
          </p:cNvSpPr>
          <p:nvPr userDrawn="1"/>
        </p:nvSpPr>
        <p:spPr bwMode="auto">
          <a:xfrm>
            <a:off x="923925" y="595313"/>
            <a:ext cx="6615113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6500" b="1" smtClean="0">
                <a:latin typeface="Helvetica" charset="0"/>
                <a:cs typeface="Helvetica" charset="0"/>
              </a:rPr>
              <a:t>Presentation</a:t>
            </a:r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91288" y="808038"/>
            <a:ext cx="1973262" cy="108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908" y="2894805"/>
            <a:ext cx="7285183" cy="3385920"/>
          </a:xfrm>
        </p:spPr>
        <p:txBody>
          <a:bodyPr anchor="t"/>
          <a:lstStyle>
            <a:lvl1pPr algn="l"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992907" y="1984336"/>
            <a:ext cx="7285183" cy="70915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400" b="0" i="0">
                <a:latin typeface="Helvetica"/>
                <a:cs typeface="Helvetica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FE0E6C0-CDBC-47DE-89D1-79841F114A53}" type="datetimeFigureOut">
              <a:rPr lang="en-US"/>
              <a:pPr>
                <a:defRPr/>
              </a:pPr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1646124-9ACC-40B5-A19F-6802F3B79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Gradient_BK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Helvetica"/>
          <a:ea typeface="MS PGothic" pitchFamily="34" charset="-128"/>
          <a:cs typeface="Helvetica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charset="0"/>
          <a:ea typeface="MS PGothic" pitchFamily="34" charset="-128"/>
          <a:cs typeface="Helvetica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charset="0"/>
          <a:ea typeface="MS PGothic" pitchFamily="34" charset="-128"/>
          <a:cs typeface="Helvetica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charset="0"/>
          <a:ea typeface="MS PGothic" pitchFamily="34" charset="-128"/>
          <a:cs typeface="Helvetica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charset="0"/>
          <a:ea typeface="MS PGothic" pitchFamily="34" charset="-128"/>
          <a:cs typeface="Helvetica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Helvetic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>
          <a:xfrm>
            <a:off x="992188" y="2894013"/>
            <a:ext cx="7286625" cy="3386137"/>
          </a:xfrm>
        </p:spPr>
        <p:txBody>
          <a:bodyPr/>
          <a:lstStyle/>
          <a:p>
            <a:pPr algn="ctr" eaLnBrk="1" hangingPunct="1"/>
            <a:r>
              <a:rPr lang="en-US" smtClean="0">
                <a:latin typeface="Helvetica" pitchFamily="-84" charset="0"/>
                <a:cs typeface="Helvetica" pitchFamily="-84" charset="0"/>
              </a:rPr>
              <a:t>PBS – The first Five Years</a:t>
            </a:r>
            <a:br>
              <a:rPr lang="en-US" smtClean="0">
                <a:latin typeface="Helvetica" pitchFamily="-84" charset="0"/>
                <a:cs typeface="Helvetica" pitchFamily="-84" charset="0"/>
              </a:rPr>
            </a:br>
            <a:r>
              <a:rPr lang="en-US" sz="2000" smtClean="0">
                <a:latin typeface="Helvetica" pitchFamily="-84" charset="0"/>
                <a:cs typeface="Helvetica" pitchFamily="-84" charset="0"/>
              </a:rPr>
              <a:t>An operators Experience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sz="quarter" idx="10"/>
          </p:nvPr>
        </p:nvSpPr>
        <p:spPr>
          <a:xfrm>
            <a:off x="992188" y="2030413"/>
            <a:ext cx="7286625" cy="709612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Helvetica" pitchFamily="-84" charset="0"/>
              </a:rPr>
              <a:t>Darren Whyte - Kalari</a:t>
            </a:r>
          </a:p>
        </p:txBody>
      </p:sp>
      <p:pic>
        <p:nvPicPr>
          <p:cNvPr id="4102" name="Picture 6" descr="C:\Users\mike.skipina\Desktop\dw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3722" y="3914775"/>
            <a:ext cx="5534025" cy="2943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latin typeface="Helvetica" pitchFamily="-84" charset="0"/>
                <a:cs typeface="Helvetica" pitchFamily="-84" charset="0"/>
              </a:rPr>
              <a:t>Access Approval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Must be your first call before you start!!!!!!</a:t>
            </a:r>
          </a:p>
          <a:p>
            <a:r>
              <a:rPr lang="en-AU" smtClean="0"/>
              <a:t>Varies State to State in terms of response</a:t>
            </a:r>
          </a:p>
          <a:p>
            <a:r>
              <a:rPr lang="en-AU" smtClean="0"/>
              <a:t>Time consuming – some applications have taken up to twelve months</a:t>
            </a:r>
          </a:p>
          <a:p>
            <a:r>
              <a:rPr lang="en-AU" smtClean="0"/>
              <a:t>Customer involvement can assist</a:t>
            </a:r>
          </a:p>
          <a:p>
            <a:r>
              <a:rPr lang="en-AU" smtClean="0"/>
              <a:t>States seem more open to access in recent times</a:t>
            </a:r>
          </a:p>
          <a:p>
            <a:r>
              <a:rPr lang="en-AU" smtClean="0"/>
              <a:t>Bridge access biggest issue</a:t>
            </a:r>
          </a:p>
          <a:p>
            <a:r>
              <a:rPr lang="en-AU" smtClean="0"/>
              <a:t>Local Councils been very responsive</a:t>
            </a:r>
          </a:p>
          <a:p>
            <a:endParaRPr lang="en-A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latin typeface="Helvetica" pitchFamily="-84" charset="0"/>
                <a:cs typeface="Helvetica" pitchFamily="-84" charset="0"/>
              </a:rPr>
              <a:t>Access Approval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Two stages original approval for route then actual issuing of permit</a:t>
            </a:r>
          </a:p>
          <a:p>
            <a:r>
              <a:rPr lang="en-AU" smtClean="0"/>
              <a:t>Permit process has been slow in Victoria ( due to staff reductions)</a:t>
            </a:r>
          </a:p>
          <a:p>
            <a:r>
              <a:rPr lang="en-AU" smtClean="0"/>
              <a:t>IAP permits required as well when you have your permits – turnaround time good</a:t>
            </a:r>
          </a:p>
          <a:p>
            <a:r>
              <a:rPr lang="en-AU" smtClean="0"/>
              <a:t>Limited suppliers for IAP units</a:t>
            </a:r>
          </a:p>
          <a:p>
            <a:endParaRPr lang="en-AU" smtClean="0"/>
          </a:p>
          <a:p>
            <a:endParaRPr lang="en-A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latin typeface="Helvetica" pitchFamily="-84" charset="0"/>
                <a:cs typeface="Helvetica" pitchFamily="-84" charset="0"/>
              </a:rPr>
              <a:t>How to improve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Reduce the bottlenecks/time delays</a:t>
            </a:r>
          </a:p>
          <a:p>
            <a:r>
              <a:rPr lang="en-AU" smtClean="0"/>
              <a:t>More staff in the critical areas</a:t>
            </a:r>
          </a:p>
          <a:p>
            <a:pPr lvl="1"/>
            <a:r>
              <a:rPr lang="en-AU" smtClean="0"/>
              <a:t> NHVR</a:t>
            </a:r>
          </a:p>
          <a:p>
            <a:pPr lvl="1"/>
            <a:r>
              <a:rPr lang="en-AU" smtClean="0"/>
              <a:t>Permit sections of state authorities</a:t>
            </a:r>
          </a:p>
          <a:p>
            <a:r>
              <a:rPr lang="en-AU" smtClean="0"/>
              <a:t>Decrease time between panel meetings</a:t>
            </a:r>
          </a:p>
          <a:p>
            <a:r>
              <a:rPr lang="en-AU" smtClean="0"/>
              <a:t> Look at current policy of three amendments per application being automatically referred to panel</a:t>
            </a:r>
          </a:p>
          <a:p>
            <a:r>
              <a:rPr lang="en-AU" smtClean="0"/>
              <a:t>Continue to educate Public – They are not Monster Trucks</a:t>
            </a:r>
          </a:p>
          <a:p>
            <a:pPr lvl="1">
              <a:buFont typeface="Arial" pitchFamily="34" charset="0"/>
              <a:buNone/>
            </a:pPr>
            <a:endParaRPr lang="en-AU" smtClean="0"/>
          </a:p>
          <a:p>
            <a:pPr lvl="1">
              <a:buFont typeface="Arial" pitchFamily="34" charset="0"/>
              <a:buNone/>
            </a:pPr>
            <a:endParaRPr lang="en-AU" smtClean="0"/>
          </a:p>
          <a:p>
            <a:pPr lvl="1">
              <a:buFont typeface="Arial" pitchFamily="34" charset="0"/>
              <a:buNone/>
            </a:pPr>
            <a:endParaRPr lang="en-A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latin typeface="Helvetica" pitchFamily="-84" charset="0"/>
                <a:cs typeface="Helvetica" pitchFamily="-84" charset="0"/>
              </a:rPr>
              <a:t>General Comments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Make sure you do your homework on the unit you wish to run</a:t>
            </a:r>
          </a:p>
          <a:p>
            <a:pPr lvl="1"/>
            <a:r>
              <a:rPr lang="en-AU" smtClean="0"/>
              <a:t>Understand the units limitations and costs</a:t>
            </a:r>
          </a:p>
          <a:p>
            <a:r>
              <a:rPr lang="en-AU" smtClean="0"/>
              <a:t>Bigger not always better!!</a:t>
            </a:r>
          </a:p>
          <a:p>
            <a:r>
              <a:rPr lang="en-AU" smtClean="0"/>
              <a:t>Understand the process and what is a game stopper, get advice.</a:t>
            </a:r>
          </a:p>
          <a:p>
            <a:r>
              <a:rPr lang="en-AU" smtClean="0"/>
              <a:t>Overall has been a positive experience for Kalari and one we will continue to pursue.</a:t>
            </a:r>
          </a:p>
          <a:p>
            <a:endParaRPr lang="en-A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latin typeface="Helvetica" pitchFamily="-84" charset="0"/>
                <a:cs typeface="Helvetica" pitchFamily="-84" charset="0"/>
              </a:rPr>
              <a:t>The End</a:t>
            </a:r>
          </a:p>
        </p:txBody>
      </p:sp>
      <p:pic>
        <p:nvPicPr>
          <p:cNvPr id="17413" name="Picture 5" descr="C:\Users\mike.skipina\Desktop\dw\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Helvetica" pitchFamily="-84" charset="0"/>
                <a:cs typeface="Helvetica" pitchFamily="-84" charset="0"/>
              </a:rPr>
              <a:t>Kalari Fast Facts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4438"/>
          </a:xfrm>
        </p:spPr>
        <p:txBody>
          <a:bodyPr/>
          <a:lstStyle/>
          <a:p>
            <a:r>
              <a:rPr lang="en-AU" dirty="0" smtClean="0"/>
              <a:t>Bulk Logistics Company specializing in servicing the resources sector</a:t>
            </a:r>
          </a:p>
          <a:p>
            <a:r>
              <a:rPr lang="en-AU" dirty="0" smtClean="0"/>
              <a:t>Operating 200 company Prime Movers</a:t>
            </a:r>
          </a:p>
          <a:p>
            <a:r>
              <a:rPr lang="en-AU" dirty="0" smtClean="0"/>
              <a:t>800 Pieces of trailing equipment</a:t>
            </a:r>
          </a:p>
          <a:p>
            <a:r>
              <a:rPr lang="en-AU" dirty="0" smtClean="0"/>
              <a:t>Operating in all states of mainland Australia</a:t>
            </a:r>
          </a:p>
          <a:p>
            <a:r>
              <a:rPr lang="en-AU" dirty="0" smtClean="0"/>
              <a:t>Operating over 20 PBS units</a:t>
            </a:r>
          </a:p>
          <a:p>
            <a:endParaRPr lang="en-AU" dirty="0" smtClean="0"/>
          </a:p>
        </p:txBody>
      </p:sp>
      <p:pic>
        <p:nvPicPr>
          <p:cNvPr id="5127" name="Picture 7" descr="C:\Users\mike.skipina\Desktop\dw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62525"/>
            <a:ext cx="3219450" cy="1895475"/>
          </a:xfrm>
          <a:prstGeom prst="rect">
            <a:avLst/>
          </a:prstGeom>
          <a:noFill/>
        </p:spPr>
      </p:pic>
      <p:pic>
        <p:nvPicPr>
          <p:cNvPr id="5128" name="Picture 8" descr="C:\Users\mike.skipina\Desktop\dw\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9450" y="4962525"/>
            <a:ext cx="3181350" cy="1895475"/>
          </a:xfrm>
          <a:prstGeom prst="rect">
            <a:avLst/>
          </a:prstGeom>
          <a:noFill/>
        </p:spPr>
      </p:pic>
      <p:pic>
        <p:nvPicPr>
          <p:cNvPr id="5129" name="Picture 9" descr="C:\Users\mike.skipina\Desktop\dw\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43650" y="4962525"/>
            <a:ext cx="2800350" cy="1895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Helvetica" pitchFamily="-84" charset="0"/>
                <a:cs typeface="Helvetica" pitchFamily="-84" charset="0"/>
              </a:rPr>
              <a:t>Types of PBS Units</a:t>
            </a:r>
            <a:endParaRPr lang="en-AU" smtClean="0">
              <a:latin typeface="Helvetica" pitchFamily="-84" charset="0"/>
              <a:cs typeface="Helvetica" pitchFamily="-8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Quad </a:t>
            </a:r>
            <a:r>
              <a:rPr lang="en-AU" dirty="0" err="1" smtClean="0"/>
              <a:t>Quad</a:t>
            </a:r>
            <a:r>
              <a:rPr lang="en-AU" dirty="0" smtClean="0"/>
              <a:t> B Double End Tippers –(two Units)</a:t>
            </a:r>
          </a:p>
          <a:p>
            <a:r>
              <a:rPr lang="en-AU" dirty="0" smtClean="0"/>
              <a:t>77.5 tonne GCM</a:t>
            </a:r>
          </a:p>
          <a:p>
            <a:r>
              <a:rPr lang="en-AU" dirty="0" smtClean="0"/>
              <a:t>26 Metres Long</a:t>
            </a:r>
          </a:p>
          <a:p>
            <a:r>
              <a:rPr lang="en-AU" dirty="0" smtClean="0"/>
              <a:t>Operating in the Green Triangle Vic between Hamilton and Portland</a:t>
            </a:r>
          </a:p>
          <a:p>
            <a:r>
              <a:rPr lang="en-AU" dirty="0" smtClean="0"/>
              <a:t>Operating over 4 yrs</a:t>
            </a:r>
          </a:p>
          <a:p>
            <a:r>
              <a:rPr lang="en-AU" dirty="0" smtClean="0"/>
              <a:t>No negative feedback</a:t>
            </a:r>
          </a:p>
        </p:txBody>
      </p:sp>
      <p:pic>
        <p:nvPicPr>
          <p:cNvPr id="6149" name="Picture 5" descr="C:\Users\mike.skipina\Desktop\dw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05350" y="3971925"/>
            <a:ext cx="4438650" cy="2886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latin typeface="Helvetica" pitchFamily="-84" charset="0"/>
                <a:cs typeface="Helvetica" pitchFamily="-84" charset="0"/>
              </a:rPr>
              <a:t>Types of PBS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Quad Quad Side Tippers – (Five Units)</a:t>
            </a:r>
          </a:p>
          <a:p>
            <a:r>
              <a:rPr lang="en-AU" smtClean="0"/>
              <a:t>77.5 tonne GCM </a:t>
            </a:r>
          </a:p>
          <a:p>
            <a:r>
              <a:rPr lang="en-AU" smtClean="0"/>
              <a:t>26 Metres Long</a:t>
            </a:r>
          </a:p>
          <a:p>
            <a:r>
              <a:rPr lang="en-AU" smtClean="0"/>
              <a:t>Operating in Northern Victoria between Hopetoun and Ouyen</a:t>
            </a:r>
          </a:p>
          <a:p>
            <a:r>
              <a:rPr lang="en-AU" smtClean="0"/>
              <a:t>Operating 12 months</a:t>
            </a:r>
          </a:p>
          <a:p>
            <a:r>
              <a:rPr lang="en-AU" smtClean="0"/>
              <a:t>No negative feedback</a:t>
            </a:r>
          </a:p>
        </p:txBody>
      </p:sp>
      <p:pic>
        <p:nvPicPr>
          <p:cNvPr id="7173" name="Picture 5" descr="C:\Users\mike.skipina\Desktop\dw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86275" y="3981450"/>
            <a:ext cx="4657725" cy="2876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latin typeface="Helvetica" pitchFamily="-84" charset="0"/>
                <a:cs typeface="Helvetica" pitchFamily="-84" charset="0"/>
              </a:rPr>
              <a:t>Types of PBS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Super Triples – (eight units)</a:t>
            </a:r>
          </a:p>
          <a:p>
            <a:r>
              <a:rPr lang="en-AU" smtClean="0"/>
              <a:t>136 tonne GCM</a:t>
            </a:r>
          </a:p>
          <a:p>
            <a:r>
              <a:rPr lang="en-AU" smtClean="0"/>
              <a:t>37 Metres long</a:t>
            </a:r>
          </a:p>
          <a:p>
            <a:r>
              <a:rPr lang="en-AU" smtClean="0"/>
              <a:t>Operating between Ceduna and Yalata in SA on the Eyre Highway</a:t>
            </a:r>
          </a:p>
          <a:p>
            <a:r>
              <a:rPr lang="en-AU" smtClean="0"/>
              <a:t>Operating 3 yrs</a:t>
            </a:r>
          </a:p>
          <a:p>
            <a:r>
              <a:rPr lang="en-AU" smtClean="0"/>
              <a:t>First tri axle dollies </a:t>
            </a:r>
          </a:p>
          <a:p>
            <a:r>
              <a:rPr lang="en-AU" smtClean="0"/>
              <a:t>Positive feedback only</a:t>
            </a:r>
          </a:p>
        </p:txBody>
      </p:sp>
      <p:pic>
        <p:nvPicPr>
          <p:cNvPr id="8197" name="Picture 5" descr="C:\Users\mike.skipina\Desktop\dw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9175" y="3838575"/>
            <a:ext cx="4314825" cy="3019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latin typeface="Helvetica" pitchFamily="-84" charset="0"/>
                <a:cs typeface="Helvetica" pitchFamily="-84" charset="0"/>
              </a:rPr>
              <a:t>Types of PBS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A Doubles (Eight Units)</a:t>
            </a:r>
          </a:p>
          <a:p>
            <a:r>
              <a:rPr lang="en-AU" smtClean="0"/>
              <a:t>77.5 tonne GCM</a:t>
            </a:r>
          </a:p>
          <a:p>
            <a:r>
              <a:rPr lang="en-AU" smtClean="0"/>
              <a:t>26 Metres long</a:t>
            </a:r>
          </a:p>
          <a:p>
            <a:r>
              <a:rPr lang="en-AU" smtClean="0"/>
              <a:t>Operating in Northern Victoria between Kulwin and WRP </a:t>
            </a:r>
          </a:p>
          <a:p>
            <a:r>
              <a:rPr lang="en-AU" smtClean="0"/>
              <a:t>Commissioned Jan 13</a:t>
            </a:r>
          </a:p>
          <a:p>
            <a:endParaRPr lang="en-AU" smtClean="0"/>
          </a:p>
          <a:p>
            <a:endParaRPr lang="en-AU" smtClean="0"/>
          </a:p>
        </p:txBody>
      </p:sp>
      <p:pic>
        <p:nvPicPr>
          <p:cNvPr id="9221" name="Picture 5" descr="C:\Users\mike.skipina\Desktop\dw\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7250" y="4000500"/>
            <a:ext cx="44767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latin typeface="Helvetica" pitchFamily="-84" charset="0"/>
                <a:cs typeface="Helvetica" pitchFamily="-84" charset="0"/>
              </a:rPr>
              <a:t>Assessment Process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Co ordinate the entire PBS process ourselves </a:t>
            </a:r>
          </a:p>
          <a:p>
            <a:r>
              <a:rPr lang="en-AU" smtClean="0"/>
              <a:t>Dealt with ARRB for all performance assessments so far</a:t>
            </a:r>
          </a:p>
          <a:p>
            <a:r>
              <a:rPr lang="en-AU" smtClean="0"/>
              <a:t>ARRB extremely good</a:t>
            </a:r>
          </a:p>
          <a:p>
            <a:r>
              <a:rPr lang="en-AU" smtClean="0"/>
              <a:t>External Assessment is Expensive</a:t>
            </a:r>
          </a:p>
          <a:p>
            <a:r>
              <a:rPr lang="en-AU" smtClean="0"/>
              <a:t>Limited options in terms of providers</a:t>
            </a:r>
          </a:p>
          <a:p>
            <a:r>
              <a:rPr lang="en-AU" smtClean="0"/>
              <a:t>Standards confusing ie Tyres</a:t>
            </a:r>
          </a:p>
          <a:p>
            <a:endParaRPr lang="en-AU" smtClean="0"/>
          </a:p>
          <a:p>
            <a:endParaRPr lang="en-AU" smtClean="0"/>
          </a:p>
          <a:p>
            <a:pPr>
              <a:buFont typeface="Arial" pitchFamily="34" charset="0"/>
              <a:buNone/>
            </a:pPr>
            <a:endParaRPr lang="en-AU" smtClean="0"/>
          </a:p>
          <a:p>
            <a:endParaRPr lang="en-AU" smtClean="0"/>
          </a:p>
          <a:p>
            <a:pPr>
              <a:buFont typeface="Arial" pitchFamily="34" charset="0"/>
              <a:buNone/>
            </a:pPr>
            <a:endParaRPr lang="en-AU" smtClean="0"/>
          </a:p>
          <a:p>
            <a:pPr>
              <a:buFont typeface="Arial" pitchFamily="34" charset="0"/>
              <a:buNone/>
            </a:pPr>
            <a:endParaRPr lang="en-AU" smtClean="0"/>
          </a:p>
          <a:p>
            <a:pPr>
              <a:buFont typeface="Arial" pitchFamily="34" charset="0"/>
              <a:buNone/>
            </a:pPr>
            <a:endParaRPr lang="en-AU" smtClean="0"/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latin typeface="Helvetica" pitchFamily="-84" charset="0"/>
                <a:cs typeface="Helvetica" pitchFamily="-84" charset="0"/>
              </a:rPr>
              <a:t>Certification Process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Time Consuming when panel decision required– out of session approvals  do shorten time </a:t>
            </a:r>
          </a:p>
          <a:p>
            <a:r>
              <a:rPr lang="en-AU" smtClean="0"/>
              <a:t>Lots of Traps for the unwary when replacing existing units</a:t>
            </a:r>
          </a:p>
          <a:p>
            <a:r>
              <a:rPr lang="en-AU" smtClean="0"/>
              <a:t>Prior to NHVR Excellent staff at the NTC in Melbourne with excellent direct contact </a:t>
            </a:r>
          </a:p>
          <a:p>
            <a:r>
              <a:rPr lang="en-AU" smtClean="0"/>
              <a:t>Initially NHVR has been struggling in response</a:t>
            </a:r>
          </a:p>
          <a:p>
            <a:r>
              <a:rPr lang="en-AU" smtClean="0"/>
              <a:t>No Direct contact with staff (call centre)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>
                <a:latin typeface="Helvetica" pitchFamily="-84" charset="0"/>
                <a:cs typeface="Helvetica" pitchFamily="-84" charset="0"/>
              </a:rPr>
              <a:t>Inspection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Vehicle inspection required before Approval </a:t>
            </a:r>
          </a:p>
          <a:p>
            <a:r>
              <a:rPr lang="en-AU" smtClean="0"/>
              <a:t>Bisitechnics  in Ballarat have performed all of these</a:t>
            </a:r>
          </a:p>
          <a:p>
            <a:r>
              <a:rPr lang="en-AU" smtClean="0"/>
              <a:t>Excellent response very good to deal with</a:t>
            </a:r>
          </a:p>
          <a:p>
            <a:r>
              <a:rPr lang="en-AU" smtClean="0"/>
              <a:t>Quickest part of the process</a:t>
            </a:r>
          </a:p>
          <a:p>
            <a:endParaRPr lang="en-A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320</TotalTime>
  <Words>501</Words>
  <Application>Microsoft Office PowerPoint</Application>
  <PresentationFormat>On-screen Show (4:3)</PresentationFormat>
  <Paragraphs>91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MS PGothic</vt:lpstr>
      <vt:lpstr>Arial</vt:lpstr>
      <vt:lpstr>Helvetica</vt:lpstr>
      <vt:lpstr>Black</vt:lpstr>
      <vt:lpstr>PBS – The first Five Years An operators Experience</vt:lpstr>
      <vt:lpstr>Kalari Fast Facts</vt:lpstr>
      <vt:lpstr>Types of PBS Units</vt:lpstr>
      <vt:lpstr>Types of PBS Units</vt:lpstr>
      <vt:lpstr>Types of PBS Units</vt:lpstr>
      <vt:lpstr>Types of PBS Units</vt:lpstr>
      <vt:lpstr>Assessment Process</vt:lpstr>
      <vt:lpstr>Certification Process</vt:lpstr>
      <vt:lpstr>Inspection Process</vt:lpstr>
      <vt:lpstr>Access Approval</vt:lpstr>
      <vt:lpstr>Access Approval</vt:lpstr>
      <vt:lpstr>How to improve</vt:lpstr>
      <vt:lpstr>General Comments</vt:lpstr>
      <vt:lpstr>The End</vt:lpstr>
    </vt:vector>
  </TitlesOfParts>
  <Company>ThereFor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Black</dc:creator>
  <cp:lastModifiedBy>Mike Skipina</cp:lastModifiedBy>
  <cp:revision>58</cp:revision>
  <dcterms:created xsi:type="dcterms:W3CDTF">2012-02-19T11:08:43Z</dcterms:created>
  <dcterms:modified xsi:type="dcterms:W3CDTF">2013-03-04T03:55:56Z</dcterms:modified>
</cp:coreProperties>
</file>