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15" r:id="rId2"/>
    <p:sldId id="287" r:id="rId3"/>
    <p:sldId id="280" r:id="rId4"/>
    <p:sldId id="296" r:id="rId5"/>
    <p:sldId id="282" r:id="rId6"/>
    <p:sldId id="312" r:id="rId7"/>
    <p:sldId id="314" r:id="rId8"/>
    <p:sldId id="311" r:id="rId9"/>
    <p:sldId id="281" r:id="rId10"/>
    <p:sldId id="301" r:id="rId11"/>
    <p:sldId id="317" r:id="rId12"/>
    <p:sldId id="319" r:id="rId13"/>
    <p:sldId id="321" r:id="rId14"/>
    <p:sldId id="323" r:id="rId15"/>
    <p:sldId id="325" r:id="rId16"/>
    <p:sldId id="327" r:id="rId17"/>
    <p:sldId id="329" r:id="rId18"/>
    <p:sldId id="331" r:id="rId19"/>
    <p:sldId id="333" r:id="rId20"/>
    <p:sldId id="335" r:id="rId21"/>
    <p:sldId id="337" r:id="rId22"/>
    <p:sldId id="339" r:id="rId23"/>
    <p:sldId id="341" r:id="rId24"/>
    <p:sldId id="342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5" autoAdjust="0"/>
    <p:restoredTop sz="93060" autoAdjust="0"/>
  </p:normalViewPr>
  <p:slideViewPr>
    <p:cSldViewPr>
      <p:cViewPr>
        <p:scale>
          <a:sx n="100" d="100"/>
          <a:sy n="100" d="100"/>
        </p:scale>
        <p:origin x="-134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CDBD2-D098-431C-AB45-C14BD42F131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7542AA3-9762-44DE-9954-9DA13F12E3D9}">
      <dgm:prSet phldrT="[Text]"/>
      <dgm:spPr/>
      <dgm:t>
        <a:bodyPr/>
        <a:lstStyle/>
        <a:p>
          <a:r>
            <a:rPr lang="en-AU" dirty="0" smtClean="0"/>
            <a:t>PBS RAT</a:t>
          </a:r>
          <a:endParaRPr lang="en-AU" dirty="0"/>
        </a:p>
      </dgm:t>
    </dgm:pt>
    <dgm:pt modelId="{ABD60104-204C-4033-8E35-2BEE270AADC1}" type="parTrans" cxnId="{D5122A87-EA14-4038-9DE5-92E155BF2D36}">
      <dgm:prSet/>
      <dgm:spPr/>
      <dgm:t>
        <a:bodyPr/>
        <a:lstStyle/>
        <a:p>
          <a:endParaRPr lang="en-AU"/>
        </a:p>
      </dgm:t>
    </dgm:pt>
    <dgm:pt modelId="{FA565AE6-1467-473D-B2DE-FFB73ACADAE3}" type="sibTrans" cxnId="{D5122A87-EA14-4038-9DE5-92E155BF2D36}">
      <dgm:prSet/>
      <dgm:spPr/>
      <dgm:t>
        <a:bodyPr/>
        <a:lstStyle/>
        <a:p>
          <a:endParaRPr lang="en-AU"/>
        </a:p>
      </dgm:t>
    </dgm:pt>
    <dgm:pt modelId="{1C30C1D8-E4D6-4EF7-A14B-6023C81D3088}">
      <dgm:prSet phldrT="[Text]"/>
      <dgm:spPr/>
      <dgm:t>
        <a:bodyPr/>
        <a:lstStyle/>
        <a:p>
          <a:r>
            <a:rPr lang="en-AU" dirty="0" smtClean="0"/>
            <a:t>SRO’s</a:t>
          </a:r>
          <a:endParaRPr lang="en-AU" dirty="0"/>
        </a:p>
      </dgm:t>
    </dgm:pt>
    <dgm:pt modelId="{EB592AAB-CE13-4306-8489-AE4B2BBB3C71}" type="parTrans" cxnId="{478D098A-FBA0-4CDC-AEE7-91467083142A}">
      <dgm:prSet/>
      <dgm:spPr/>
      <dgm:t>
        <a:bodyPr/>
        <a:lstStyle/>
        <a:p>
          <a:endParaRPr lang="en-AU"/>
        </a:p>
      </dgm:t>
    </dgm:pt>
    <dgm:pt modelId="{1E5DA3EE-D3E3-4FC1-9EAA-70C61BD1193B}" type="sibTrans" cxnId="{478D098A-FBA0-4CDC-AEE7-91467083142A}">
      <dgm:prSet/>
      <dgm:spPr/>
      <dgm:t>
        <a:bodyPr/>
        <a:lstStyle/>
        <a:p>
          <a:endParaRPr lang="en-AU"/>
        </a:p>
      </dgm:t>
    </dgm:pt>
    <dgm:pt modelId="{DF212F69-DB89-4D1D-B8A3-A17F9187FB5A}">
      <dgm:prSet phldrT="[Text]"/>
      <dgm:spPr/>
      <dgm:t>
        <a:bodyPr/>
        <a:lstStyle/>
        <a:p>
          <a:r>
            <a:rPr lang="en-AU" dirty="0" smtClean="0"/>
            <a:t>NHVR</a:t>
          </a:r>
          <a:endParaRPr lang="en-AU" dirty="0"/>
        </a:p>
      </dgm:t>
    </dgm:pt>
    <dgm:pt modelId="{F4724882-4112-4DEE-9BCF-6B981111E3D4}" type="parTrans" cxnId="{6A23D8F3-4387-40FB-BB55-D1AF8E20D20D}">
      <dgm:prSet/>
      <dgm:spPr/>
      <dgm:t>
        <a:bodyPr/>
        <a:lstStyle/>
        <a:p>
          <a:endParaRPr lang="en-AU"/>
        </a:p>
      </dgm:t>
    </dgm:pt>
    <dgm:pt modelId="{64CDC4A7-C283-45A3-8C65-C4466EA29B37}" type="sibTrans" cxnId="{6A23D8F3-4387-40FB-BB55-D1AF8E20D20D}">
      <dgm:prSet/>
      <dgm:spPr/>
      <dgm:t>
        <a:bodyPr/>
        <a:lstStyle/>
        <a:p>
          <a:endParaRPr lang="en-AU"/>
        </a:p>
      </dgm:t>
    </dgm:pt>
    <dgm:pt modelId="{9748D022-4FF5-4D7B-9808-767127866FC0}">
      <dgm:prSet phldrT="[Text]"/>
      <dgm:spPr/>
      <dgm:t>
        <a:bodyPr/>
        <a:lstStyle/>
        <a:p>
          <a:r>
            <a:rPr lang="en-AU" dirty="0" smtClean="0"/>
            <a:t>National Route Maps</a:t>
          </a:r>
          <a:endParaRPr lang="en-AU" dirty="0"/>
        </a:p>
      </dgm:t>
    </dgm:pt>
    <dgm:pt modelId="{49CBED20-8244-4ABA-854C-E4B5A5038CD0}" type="parTrans" cxnId="{D30ED994-F605-4964-9828-0F20103BAFE7}">
      <dgm:prSet/>
      <dgm:spPr/>
      <dgm:t>
        <a:bodyPr/>
        <a:lstStyle/>
        <a:p>
          <a:endParaRPr lang="en-AU"/>
        </a:p>
      </dgm:t>
    </dgm:pt>
    <dgm:pt modelId="{70E8275D-9031-40A3-8863-284A35E438C1}" type="sibTrans" cxnId="{D30ED994-F605-4964-9828-0F20103BAFE7}">
      <dgm:prSet/>
      <dgm:spPr/>
      <dgm:t>
        <a:bodyPr/>
        <a:lstStyle/>
        <a:p>
          <a:endParaRPr lang="en-AU"/>
        </a:p>
      </dgm:t>
    </dgm:pt>
    <dgm:pt modelId="{026C4FEB-DCD1-4F62-9A4A-37FCDD276BD5}">
      <dgm:prSet phldrT="[Text]"/>
      <dgm:spPr/>
      <dgm:t>
        <a:bodyPr/>
        <a:lstStyle/>
        <a:p>
          <a:r>
            <a:rPr lang="en-AU" dirty="0" smtClean="0"/>
            <a:t>Research</a:t>
          </a:r>
          <a:endParaRPr lang="en-AU" dirty="0"/>
        </a:p>
      </dgm:t>
    </dgm:pt>
    <dgm:pt modelId="{236775D1-A5C2-4334-A9E9-4F4D4D108101}" type="parTrans" cxnId="{C8C0E7B5-B956-46EB-924A-FF97D859385F}">
      <dgm:prSet/>
      <dgm:spPr/>
      <dgm:t>
        <a:bodyPr/>
        <a:lstStyle/>
        <a:p>
          <a:endParaRPr lang="en-AU"/>
        </a:p>
      </dgm:t>
    </dgm:pt>
    <dgm:pt modelId="{4D355976-F9A5-418B-B32C-7AB931D3FE0A}" type="sibTrans" cxnId="{C8C0E7B5-B956-46EB-924A-FF97D859385F}">
      <dgm:prSet/>
      <dgm:spPr/>
      <dgm:t>
        <a:bodyPr/>
        <a:lstStyle/>
        <a:p>
          <a:endParaRPr lang="en-AU"/>
        </a:p>
      </dgm:t>
    </dgm:pt>
    <dgm:pt modelId="{EAF6C38A-0829-4226-B559-8446AF5F60BC}" type="pres">
      <dgm:prSet presAssocID="{48ACDBD2-D098-431C-AB45-C14BD42F13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FB9DCB1-E616-4B89-AC3C-2469714DFDD0}" type="pres">
      <dgm:prSet presAssocID="{C7542AA3-9762-44DE-9954-9DA13F12E3D9}" presName="centerShape" presStyleLbl="node0" presStyleIdx="0" presStyleCnt="1"/>
      <dgm:spPr/>
      <dgm:t>
        <a:bodyPr/>
        <a:lstStyle/>
        <a:p>
          <a:endParaRPr lang="en-AU"/>
        </a:p>
      </dgm:t>
    </dgm:pt>
    <dgm:pt modelId="{C790ACA3-AE10-4108-9481-725C15DFC6D8}" type="pres">
      <dgm:prSet presAssocID="{EB592AAB-CE13-4306-8489-AE4B2BBB3C71}" presName="parTrans" presStyleLbl="sibTrans2D1" presStyleIdx="0" presStyleCnt="4"/>
      <dgm:spPr/>
      <dgm:t>
        <a:bodyPr/>
        <a:lstStyle/>
        <a:p>
          <a:endParaRPr lang="en-AU"/>
        </a:p>
      </dgm:t>
    </dgm:pt>
    <dgm:pt modelId="{508FADAD-4CBB-48D8-979F-11995FDAE956}" type="pres">
      <dgm:prSet presAssocID="{EB592AAB-CE13-4306-8489-AE4B2BBB3C71}" presName="connectorText" presStyleLbl="sibTrans2D1" presStyleIdx="0" presStyleCnt="4"/>
      <dgm:spPr/>
      <dgm:t>
        <a:bodyPr/>
        <a:lstStyle/>
        <a:p>
          <a:endParaRPr lang="en-AU"/>
        </a:p>
      </dgm:t>
    </dgm:pt>
    <dgm:pt modelId="{09391A4A-C867-496B-BEF8-210C088A91AC}" type="pres">
      <dgm:prSet presAssocID="{1C30C1D8-E4D6-4EF7-A14B-6023C81D308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B381CB5-0F0D-495A-A339-541F8A16FC1C}" type="pres">
      <dgm:prSet presAssocID="{F4724882-4112-4DEE-9BCF-6B981111E3D4}" presName="parTrans" presStyleLbl="sibTrans2D1" presStyleIdx="1" presStyleCnt="4"/>
      <dgm:spPr/>
      <dgm:t>
        <a:bodyPr/>
        <a:lstStyle/>
        <a:p>
          <a:endParaRPr lang="en-AU"/>
        </a:p>
      </dgm:t>
    </dgm:pt>
    <dgm:pt modelId="{BA7275B6-4A68-45C0-B10D-0F4EA9F405E6}" type="pres">
      <dgm:prSet presAssocID="{F4724882-4112-4DEE-9BCF-6B981111E3D4}" presName="connectorText" presStyleLbl="sibTrans2D1" presStyleIdx="1" presStyleCnt="4"/>
      <dgm:spPr/>
      <dgm:t>
        <a:bodyPr/>
        <a:lstStyle/>
        <a:p>
          <a:endParaRPr lang="en-AU"/>
        </a:p>
      </dgm:t>
    </dgm:pt>
    <dgm:pt modelId="{F8DA5423-4EE7-4C60-A918-F3CEC0C3045B}" type="pres">
      <dgm:prSet presAssocID="{DF212F69-DB89-4D1D-B8A3-A17F9187FB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548916-3C31-4A33-8321-136FCE3698A9}" type="pres">
      <dgm:prSet presAssocID="{49CBED20-8244-4ABA-854C-E4B5A5038CD0}" presName="parTrans" presStyleLbl="sibTrans2D1" presStyleIdx="2" presStyleCnt="4"/>
      <dgm:spPr/>
      <dgm:t>
        <a:bodyPr/>
        <a:lstStyle/>
        <a:p>
          <a:endParaRPr lang="en-AU"/>
        </a:p>
      </dgm:t>
    </dgm:pt>
    <dgm:pt modelId="{945424F2-27C7-4C67-885C-6EC47C96D16C}" type="pres">
      <dgm:prSet presAssocID="{49CBED20-8244-4ABA-854C-E4B5A5038CD0}" presName="connectorText" presStyleLbl="sibTrans2D1" presStyleIdx="2" presStyleCnt="4"/>
      <dgm:spPr/>
      <dgm:t>
        <a:bodyPr/>
        <a:lstStyle/>
        <a:p>
          <a:endParaRPr lang="en-AU"/>
        </a:p>
      </dgm:t>
    </dgm:pt>
    <dgm:pt modelId="{97DB3775-70FC-4C88-9AC6-259BD5C44829}" type="pres">
      <dgm:prSet presAssocID="{9748D022-4FF5-4D7B-9808-767127866F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3301A7B-ECB7-4EC0-B31E-547E1D0218DD}" type="pres">
      <dgm:prSet presAssocID="{236775D1-A5C2-4334-A9E9-4F4D4D108101}" presName="parTrans" presStyleLbl="sibTrans2D1" presStyleIdx="3" presStyleCnt="4"/>
      <dgm:spPr/>
      <dgm:t>
        <a:bodyPr/>
        <a:lstStyle/>
        <a:p>
          <a:endParaRPr lang="en-AU"/>
        </a:p>
      </dgm:t>
    </dgm:pt>
    <dgm:pt modelId="{B3561B6D-7353-46D3-9F5C-FED8B7DB7EEE}" type="pres">
      <dgm:prSet presAssocID="{236775D1-A5C2-4334-A9E9-4F4D4D108101}" presName="connectorText" presStyleLbl="sibTrans2D1" presStyleIdx="3" presStyleCnt="4"/>
      <dgm:spPr/>
      <dgm:t>
        <a:bodyPr/>
        <a:lstStyle/>
        <a:p>
          <a:endParaRPr lang="en-AU"/>
        </a:p>
      </dgm:t>
    </dgm:pt>
    <dgm:pt modelId="{A4781411-1F5E-4B01-A213-2263AB46AF40}" type="pres">
      <dgm:prSet presAssocID="{026C4FEB-DCD1-4F62-9A4A-37FCDD276BD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47F8280-39D3-4816-BC21-62755E6E06A4}" type="presOf" srcId="{DF212F69-DB89-4D1D-B8A3-A17F9187FB5A}" destId="{F8DA5423-4EE7-4C60-A918-F3CEC0C3045B}" srcOrd="0" destOrd="0" presId="urn:microsoft.com/office/officeart/2005/8/layout/radial5"/>
    <dgm:cxn modelId="{3356D89C-DB9E-46D6-BC54-39EBEB40AAB4}" type="presOf" srcId="{49CBED20-8244-4ABA-854C-E4B5A5038CD0}" destId="{945424F2-27C7-4C67-885C-6EC47C96D16C}" srcOrd="1" destOrd="0" presId="urn:microsoft.com/office/officeart/2005/8/layout/radial5"/>
    <dgm:cxn modelId="{C8C0E7B5-B956-46EB-924A-FF97D859385F}" srcId="{C7542AA3-9762-44DE-9954-9DA13F12E3D9}" destId="{026C4FEB-DCD1-4F62-9A4A-37FCDD276BD5}" srcOrd="3" destOrd="0" parTransId="{236775D1-A5C2-4334-A9E9-4F4D4D108101}" sibTransId="{4D355976-F9A5-418B-B32C-7AB931D3FE0A}"/>
    <dgm:cxn modelId="{6A23D8F3-4387-40FB-BB55-D1AF8E20D20D}" srcId="{C7542AA3-9762-44DE-9954-9DA13F12E3D9}" destId="{DF212F69-DB89-4D1D-B8A3-A17F9187FB5A}" srcOrd="1" destOrd="0" parTransId="{F4724882-4112-4DEE-9BCF-6B981111E3D4}" sibTransId="{64CDC4A7-C283-45A3-8C65-C4466EA29B37}"/>
    <dgm:cxn modelId="{75AD68F7-A8A9-4F3E-BC0B-48B651CD2F83}" type="presOf" srcId="{EB592AAB-CE13-4306-8489-AE4B2BBB3C71}" destId="{C790ACA3-AE10-4108-9481-725C15DFC6D8}" srcOrd="0" destOrd="0" presId="urn:microsoft.com/office/officeart/2005/8/layout/radial5"/>
    <dgm:cxn modelId="{D5122A87-EA14-4038-9DE5-92E155BF2D36}" srcId="{48ACDBD2-D098-431C-AB45-C14BD42F1316}" destId="{C7542AA3-9762-44DE-9954-9DA13F12E3D9}" srcOrd="0" destOrd="0" parTransId="{ABD60104-204C-4033-8E35-2BEE270AADC1}" sibTransId="{FA565AE6-1467-473D-B2DE-FFB73ACADAE3}"/>
    <dgm:cxn modelId="{43964659-C087-445D-BE91-81757F426B60}" type="presOf" srcId="{236775D1-A5C2-4334-A9E9-4F4D4D108101}" destId="{D3301A7B-ECB7-4EC0-B31E-547E1D0218DD}" srcOrd="0" destOrd="0" presId="urn:microsoft.com/office/officeart/2005/8/layout/radial5"/>
    <dgm:cxn modelId="{36C6E13F-4777-4736-A081-3A84D5EB701F}" type="presOf" srcId="{236775D1-A5C2-4334-A9E9-4F4D4D108101}" destId="{B3561B6D-7353-46D3-9F5C-FED8B7DB7EEE}" srcOrd="1" destOrd="0" presId="urn:microsoft.com/office/officeart/2005/8/layout/radial5"/>
    <dgm:cxn modelId="{D30ED994-F605-4964-9828-0F20103BAFE7}" srcId="{C7542AA3-9762-44DE-9954-9DA13F12E3D9}" destId="{9748D022-4FF5-4D7B-9808-767127866FC0}" srcOrd="2" destOrd="0" parTransId="{49CBED20-8244-4ABA-854C-E4B5A5038CD0}" sibTransId="{70E8275D-9031-40A3-8863-284A35E438C1}"/>
    <dgm:cxn modelId="{779A17B9-1D67-4805-9E7A-ADDDFC616131}" type="presOf" srcId="{49CBED20-8244-4ABA-854C-E4B5A5038CD0}" destId="{AF548916-3C31-4A33-8321-136FCE3698A9}" srcOrd="0" destOrd="0" presId="urn:microsoft.com/office/officeart/2005/8/layout/radial5"/>
    <dgm:cxn modelId="{D552F854-6D61-4A05-8CAB-08746AADDACF}" type="presOf" srcId="{EB592AAB-CE13-4306-8489-AE4B2BBB3C71}" destId="{508FADAD-4CBB-48D8-979F-11995FDAE956}" srcOrd="1" destOrd="0" presId="urn:microsoft.com/office/officeart/2005/8/layout/radial5"/>
    <dgm:cxn modelId="{20124501-45EA-40CC-BF7B-44BFD33D49E6}" type="presOf" srcId="{F4724882-4112-4DEE-9BCF-6B981111E3D4}" destId="{BA7275B6-4A68-45C0-B10D-0F4EA9F405E6}" srcOrd="1" destOrd="0" presId="urn:microsoft.com/office/officeart/2005/8/layout/radial5"/>
    <dgm:cxn modelId="{AA8C430C-BA93-403F-A595-BE8B517AFCC3}" type="presOf" srcId="{C7542AA3-9762-44DE-9954-9DA13F12E3D9}" destId="{8FB9DCB1-E616-4B89-AC3C-2469714DFDD0}" srcOrd="0" destOrd="0" presId="urn:microsoft.com/office/officeart/2005/8/layout/radial5"/>
    <dgm:cxn modelId="{478D098A-FBA0-4CDC-AEE7-91467083142A}" srcId="{C7542AA3-9762-44DE-9954-9DA13F12E3D9}" destId="{1C30C1D8-E4D6-4EF7-A14B-6023C81D3088}" srcOrd="0" destOrd="0" parTransId="{EB592AAB-CE13-4306-8489-AE4B2BBB3C71}" sibTransId="{1E5DA3EE-D3E3-4FC1-9EAA-70C61BD1193B}"/>
    <dgm:cxn modelId="{E4C4098F-7C75-490A-9025-B7E8C2401D17}" type="presOf" srcId="{F4724882-4112-4DEE-9BCF-6B981111E3D4}" destId="{BB381CB5-0F0D-495A-A339-541F8A16FC1C}" srcOrd="0" destOrd="0" presId="urn:microsoft.com/office/officeart/2005/8/layout/radial5"/>
    <dgm:cxn modelId="{03ACDB42-CCB7-4C19-9824-0E9D1DCD980C}" type="presOf" srcId="{48ACDBD2-D098-431C-AB45-C14BD42F1316}" destId="{EAF6C38A-0829-4226-B559-8446AF5F60BC}" srcOrd="0" destOrd="0" presId="urn:microsoft.com/office/officeart/2005/8/layout/radial5"/>
    <dgm:cxn modelId="{4AB611C1-E740-4FD4-80CF-98A719E1C414}" type="presOf" srcId="{9748D022-4FF5-4D7B-9808-767127866FC0}" destId="{97DB3775-70FC-4C88-9AC6-259BD5C44829}" srcOrd="0" destOrd="0" presId="urn:microsoft.com/office/officeart/2005/8/layout/radial5"/>
    <dgm:cxn modelId="{6A70A34D-8F51-421D-A9DF-2830F9FFF3FD}" type="presOf" srcId="{1C30C1D8-E4D6-4EF7-A14B-6023C81D3088}" destId="{09391A4A-C867-496B-BEF8-210C088A91AC}" srcOrd="0" destOrd="0" presId="urn:microsoft.com/office/officeart/2005/8/layout/radial5"/>
    <dgm:cxn modelId="{035155FE-3C25-4DC9-AE7D-3708D8CF386F}" type="presOf" srcId="{026C4FEB-DCD1-4F62-9A4A-37FCDD276BD5}" destId="{A4781411-1F5E-4B01-A213-2263AB46AF40}" srcOrd="0" destOrd="0" presId="urn:microsoft.com/office/officeart/2005/8/layout/radial5"/>
    <dgm:cxn modelId="{64580AA1-F327-4D85-B1C0-F735E32BF4C8}" type="presParOf" srcId="{EAF6C38A-0829-4226-B559-8446AF5F60BC}" destId="{8FB9DCB1-E616-4B89-AC3C-2469714DFDD0}" srcOrd="0" destOrd="0" presId="urn:microsoft.com/office/officeart/2005/8/layout/radial5"/>
    <dgm:cxn modelId="{F83491D5-BD8C-42B0-9D05-75CEDDE78087}" type="presParOf" srcId="{EAF6C38A-0829-4226-B559-8446AF5F60BC}" destId="{C790ACA3-AE10-4108-9481-725C15DFC6D8}" srcOrd="1" destOrd="0" presId="urn:microsoft.com/office/officeart/2005/8/layout/radial5"/>
    <dgm:cxn modelId="{12B8A57B-55EF-4972-8CC7-4A7AD097CD54}" type="presParOf" srcId="{C790ACA3-AE10-4108-9481-725C15DFC6D8}" destId="{508FADAD-4CBB-48D8-979F-11995FDAE956}" srcOrd="0" destOrd="0" presId="urn:microsoft.com/office/officeart/2005/8/layout/radial5"/>
    <dgm:cxn modelId="{78D775CF-E761-43FD-AECF-A6D499272BB5}" type="presParOf" srcId="{EAF6C38A-0829-4226-B559-8446AF5F60BC}" destId="{09391A4A-C867-496B-BEF8-210C088A91AC}" srcOrd="2" destOrd="0" presId="urn:microsoft.com/office/officeart/2005/8/layout/radial5"/>
    <dgm:cxn modelId="{1BAEAC7D-72CF-44FA-9D3E-9365901EB55B}" type="presParOf" srcId="{EAF6C38A-0829-4226-B559-8446AF5F60BC}" destId="{BB381CB5-0F0D-495A-A339-541F8A16FC1C}" srcOrd="3" destOrd="0" presId="urn:microsoft.com/office/officeart/2005/8/layout/radial5"/>
    <dgm:cxn modelId="{384479BD-2275-4CA5-9D72-53BB4A1FAB33}" type="presParOf" srcId="{BB381CB5-0F0D-495A-A339-541F8A16FC1C}" destId="{BA7275B6-4A68-45C0-B10D-0F4EA9F405E6}" srcOrd="0" destOrd="0" presId="urn:microsoft.com/office/officeart/2005/8/layout/radial5"/>
    <dgm:cxn modelId="{39B890D8-35C7-46C4-9ABC-58F1482CBDDF}" type="presParOf" srcId="{EAF6C38A-0829-4226-B559-8446AF5F60BC}" destId="{F8DA5423-4EE7-4C60-A918-F3CEC0C3045B}" srcOrd="4" destOrd="0" presId="urn:microsoft.com/office/officeart/2005/8/layout/radial5"/>
    <dgm:cxn modelId="{0C10935F-3D1D-4F23-839B-0C9AD2D444A5}" type="presParOf" srcId="{EAF6C38A-0829-4226-B559-8446AF5F60BC}" destId="{AF548916-3C31-4A33-8321-136FCE3698A9}" srcOrd="5" destOrd="0" presId="urn:microsoft.com/office/officeart/2005/8/layout/radial5"/>
    <dgm:cxn modelId="{A0AB8F27-3D1E-4989-B2AE-819F51B8D1D3}" type="presParOf" srcId="{AF548916-3C31-4A33-8321-136FCE3698A9}" destId="{945424F2-27C7-4C67-885C-6EC47C96D16C}" srcOrd="0" destOrd="0" presId="urn:microsoft.com/office/officeart/2005/8/layout/radial5"/>
    <dgm:cxn modelId="{A017BC56-4F46-42E4-9618-0C5FF60C1FCB}" type="presParOf" srcId="{EAF6C38A-0829-4226-B559-8446AF5F60BC}" destId="{97DB3775-70FC-4C88-9AC6-259BD5C44829}" srcOrd="6" destOrd="0" presId="urn:microsoft.com/office/officeart/2005/8/layout/radial5"/>
    <dgm:cxn modelId="{FDFCB1BD-902F-40D8-AB9B-3AFB548527F1}" type="presParOf" srcId="{EAF6C38A-0829-4226-B559-8446AF5F60BC}" destId="{D3301A7B-ECB7-4EC0-B31E-547E1D0218DD}" srcOrd="7" destOrd="0" presId="urn:microsoft.com/office/officeart/2005/8/layout/radial5"/>
    <dgm:cxn modelId="{ACF914B5-8542-4BE3-B437-BBBBE8EBE99E}" type="presParOf" srcId="{D3301A7B-ECB7-4EC0-B31E-547E1D0218DD}" destId="{B3561B6D-7353-46D3-9F5C-FED8B7DB7EEE}" srcOrd="0" destOrd="0" presId="urn:microsoft.com/office/officeart/2005/8/layout/radial5"/>
    <dgm:cxn modelId="{250FB72D-5BAF-4BC0-8936-EE89D56853B0}" type="presParOf" srcId="{EAF6C38A-0829-4226-B559-8446AF5F60BC}" destId="{A4781411-1F5E-4B01-A213-2263AB46AF4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9DCB1-E616-4B89-AC3C-2469714DFDD0}">
      <dsp:nvSpPr>
        <dsp:cNvPr id="0" name=""/>
        <dsp:cNvSpPr/>
      </dsp:nvSpPr>
      <dsp:spPr>
        <a:xfrm>
          <a:off x="1267986" y="767920"/>
          <a:ext cx="464423" cy="464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PBS RAT</a:t>
          </a:r>
          <a:endParaRPr lang="en-AU" sz="1000" kern="1200" dirty="0"/>
        </a:p>
      </dsp:txBody>
      <dsp:txXfrm>
        <a:off x="1335999" y="835933"/>
        <a:ext cx="328397" cy="328397"/>
      </dsp:txXfrm>
    </dsp:sp>
    <dsp:sp modelId="{C790ACA3-AE10-4108-9481-725C15DFC6D8}">
      <dsp:nvSpPr>
        <dsp:cNvPr id="0" name=""/>
        <dsp:cNvSpPr/>
      </dsp:nvSpPr>
      <dsp:spPr>
        <a:xfrm rot="16200000">
          <a:off x="1450812" y="613901"/>
          <a:ext cx="98771" cy="127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1465628" y="654170"/>
        <a:ext cx="69140" cy="76361"/>
      </dsp:txXfrm>
    </dsp:sp>
    <dsp:sp modelId="{09391A4A-C867-496B-BEF8-210C088A91AC}">
      <dsp:nvSpPr>
        <dsp:cNvPr id="0" name=""/>
        <dsp:cNvSpPr/>
      </dsp:nvSpPr>
      <dsp:spPr>
        <a:xfrm>
          <a:off x="1209933" y="1029"/>
          <a:ext cx="580529" cy="58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SRO’s</a:t>
          </a:r>
          <a:endParaRPr lang="en-AU" sz="800" kern="1200" dirty="0"/>
        </a:p>
      </dsp:txBody>
      <dsp:txXfrm>
        <a:off x="1294950" y="86046"/>
        <a:ext cx="410495" cy="410495"/>
      </dsp:txXfrm>
    </dsp:sp>
    <dsp:sp modelId="{BB381CB5-0F0D-495A-A339-541F8A16FC1C}">
      <dsp:nvSpPr>
        <dsp:cNvPr id="0" name=""/>
        <dsp:cNvSpPr/>
      </dsp:nvSpPr>
      <dsp:spPr>
        <a:xfrm>
          <a:off x="1773409" y="936498"/>
          <a:ext cx="98771" cy="127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1773409" y="961951"/>
        <a:ext cx="69140" cy="76361"/>
      </dsp:txXfrm>
    </dsp:sp>
    <dsp:sp modelId="{F8DA5423-4EE7-4C60-A918-F3CEC0C3045B}">
      <dsp:nvSpPr>
        <dsp:cNvPr id="0" name=""/>
        <dsp:cNvSpPr/>
      </dsp:nvSpPr>
      <dsp:spPr>
        <a:xfrm>
          <a:off x="1918770" y="709867"/>
          <a:ext cx="580529" cy="58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NHVR</a:t>
          </a:r>
          <a:endParaRPr lang="en-AU" sz="800" kern="1200" dirty="0"/>
        </a:p>
      </dsp:txBody>
      <dsp:txXfrm>
        <a:off x="2003787" y="794884"/>
        <a:ext cx="410495" cy="410495"/>
      </dsp:txXfrm>
    </dsp:sp>
    <dsp:sp modelId="{AF548916-3C31-4A33-8321-136FCE3698A9}">
      <dsp:nvSpPr>
        <dsp:cNvPr id="0" name=""/>
        <dsp:cNvSpPr/>
      </dsp:nvSpPr>
      <dsp:spPr>
        <a:xfrm rot="5400000">
          <a:off x="1450812" y="1259094"/>
          <a:ext cx="98771" cy="127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1465628" y="1269732"/>
        <a:ext cx="69140" cy="76361"/>
      </dsp:txXfrm>
    </dsp:sp>
    <dsp:sp modelId="{97DB3775-70FC-4C88-9AC6-259BD5C44829}">
      <dsp:nvSpPr>
        <dsp:cNvPr id="0" name=""/>
        <dsp:cNvSpPr/>
      </dsp:nvSpPr>
      <dsp:spPr>
        <a:xfrm>
          <a:off x="1209933" y="1418704"/>
          <a:ext cx="580529" cy="58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National Route Maps</a:t>
          </a:r>
          <a:endParaRPr lang="en-AU" sz="800" kern="1200" dirty="0"/>
        </a:p>
      </dsp:txBody>
      <dsp:txXfrm>
        <a:off x="1294950" y="1503721"/>
        <a:ext cx="410495" cy="410495"/>
      </dsp:txXfrm>
    </dsp:sp>
    <dsp:sp modelId="{D3301A7B-ECB7-4EC0-B31E-547E1D0218DD}">
      <dsp:nvSpPr>
        <dsp:cNvPr id="0" name=""/>
        <dsp:cNvSpPr/>
      </dsp:nvSpPr>
      <dsp:spPr>
        <a:xfrm rot="10800000">
          <a:off x="1128215" y="936498"/>
          <a:ext cx="98771" cy="127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1157846" y="961951"/>
        <a:ext cx="69140" cy="76361"/>
      </dsp:txXfrm>
    </dsp:sp>
    <dsp:sp modelId="{A4781411-1F5E-4B01-A213-2263AB46AF40}">
      <dsp:nvSpPr>
        <dsp:cNvPr id="0" name=""/>
        <dsp:cNvSpPr/>
      </dsp:nvSpPr>
      <dsp:spPr>
        <a:xfrm>
          <a:off x="501095" y="709867"/>
          <a:ext cx="580529" cy="580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Research</a:t>
          </a:r>
          <a:endParaRPr lang="en-AU" sz="800" kern="1200" dirty="0"/>
        </a:p>
      </dsp:txBody>
      <dsp:txXfrm>
        <a:off x="586112" y="794884"/>
        <a:ext cx="410495" cy="410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5F8CC-36A7-45B1-842E-B314F76C5376}" type="datetimeFigureOut">
              <a:rPr lang="en-AU" smtClean="0"/>
              <a:t>5/03/2013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D882D-75D0-47F1-8554-BDAAA53697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48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666D8-BEEA-42CF-90D9-B29C5E573A8B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F0122-03B7-462E-9A85-8B21497DF2D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38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0B9E-626D-42A0-8A6E-DF87D9D7CC17}" type="slidenum">
              <a:rPr lang="en-AU" smtClean="0"/>
              <a:t>17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-114300" y="2678113"/>
            <a:ext cx="9410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-114300" y="1949450"/>
            <a:ext cx="9410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923925" y="595313"/>
            <a:ext cx="66151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500" b="1" smtClean="0">
                <a:latin typeface="Helvetica" charset="0"/>
                <a:cs typeface="Helvetica" charset="0"/>
              </a:rPr>
              <a:t>Presentation</a:t>
            </a: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808038"/>
            <a:ext cx="19732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908" y="2894805"/>
            <a:ext cx="7285183" cy="338592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992907" y="1984336"/>
            <a:ext cx="7285183" cy="7091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0" i="0">
                <a:latin typeface="Helvetica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32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B707CB-4088-4104-8C30-855CE50C2E04}" type="datetimeFigureOut">
              <a:rPr lang="en-US" smtClean="0"/>
              <a:pPr/>
              <a:t>3/5/2013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CFD945-E877-4924-9868-8A091808999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142852"/>
            <a:ext cx="82649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3"/>
          <p:cNvSpPr>
            <a:spLocks noGrp="1"/>
          </p:cNvSpPr>
          <p:nvPr>
            <p:ph type="title"/>
          </p:nvPr>
        </p:nvSpPr>
        <p:spPr>
          <a:xfrm>
            <a:off x="992188" y="2894013"/>
            <a:ext cx="7286625" cy="33861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itchFamily="-84" charset="0"/>
              </a:rPr>
              <a:t>Local Government perspective</a:t>
            </a:r>
          </a:p>
        </p:txBody>
      </p:sp>
      <p:sp>
        <p:nvSpPr>
          <p:cNvPr id="4098" name="Content Placeholder 4"/>
          <p:cNvSpPr>
            <a:spLocks noGrp="1"/>
          </p:cNvSpPr>
          <p:nvPr>
            <p:ph sz="quarter" idx="10"/>
          </p:nvPr>
        </p:nvSpPr>
        <p:spPr>
          <a:xfrm>
            <a:off x="992188" y="2030413"/>
            <a:ext cx="7286625" cy="709612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" pitchFamily="-84" charset="0"/>
              </a:rPr>
              <a:t> John Hennessy, MAV</a:t>
            </a:r>
          </a:p>
        </p:txBody>
      </p:sp>
    </p:spTree>
    <p:extLst>
      <p:ext uri="{BB962C8B-B14F-4D97-AF65-F5344CB8AC3E}">
        <p14:creationId xmlns:p14="http://schemas.microsoft.com/office/powerpoint/2010/main" val="40040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Progress and next steps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AU" sz="2800" dirty="0" smtClean="0"/>
              <a:t>PBS RAT developed by ARRB in partnership with LG</a:t>
            </a:r>
          </a:p>
          <a:p>
            <a:r>
              <a:rPr lang="en-AU" sz="2800" dirty="0" smtClean="0"/>
              <a:t>Funded by Victorian and Federal Government agencies (including </a:t>
            </a:r>
            <a:r>
              <a:rPr lang="en-AU" sz="2800" dirty="0" err="1" smtClean="0"/>
              <a:t>PoM</a:t>
            </a:r>
            <a:r>
              <a:rPr lang="en-AU" sz="2800" dirty="0" smtClean="0"/>
              <a:t>) </a:t>
            </a:r>
          </a:p>
          <a:p>
            <a:r>
              <a:rPr lang="en-AU" sz="2800" dirty="0" smtClean="0"/>
              <a:t>All Victorian Councils now trained how to use  PBS RAT</a:t>
            </a:r>
          </a:p>
          <a:p>
            <a:r>
              <a:rPr lang="en-AU" sz="2800" dirty="0" smtClean="0"/>
              <a:t>Some have already classified many B-double routes</a:t>
            </a:r>
          </a:p>
          <a:p>
            <a:r>
              <a:rPr lang="en-AU" sz="2800" dirty="0" smtClean="0"/>
              <a:t>NHVR was to start operations January 1, 2013 (2014?)</a:t>
            </a:r>
          </a:p>
          <a:p>
            <a:r>
              <a:rPr lang="en-AU" sz="2800" dirty="0" smtClean="0"/>
              <a:t>All other States and Territories now trialling PBS RAT in conjunction with NHVR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2400" b="1" dirty="0" smtClean="0"/>
              <a:t>Project Methodology</a:t>
            </a:r>
          </a:p>
          <a:p>
            <a:r>
              <a:rPr lang="en-AU" sz="2000" dirty="0" smtClean="0"/>
              <a:t>Form Regional Groups with at least one representative from each Council and a representative from VicRoads</a:t>
            </a:r>
          </a:p>
          <a:p>
            <a:pPr lvl="0"/>
            <a:r>
              <a:rPr lang="en-AU" sz="2000" dirty="0" smtClean="0"/>
              <a:t>Each Council in region to identify their existing approved B-Double routes on Council roads within their own municipality</a:t>
            </a:r>
          </a:p>
          <a:p>
            <a:pPr lvl="0"/>
            <a:r>
              <a:rPr lang="en-AU" sz="2000" dirty="0" smtClean="0"/>
              <a:t>Regional Group to identify and list Level 2A access roads across the Region</a:t>
            </a:r>
          </a:p>
          <a:p>
            <a:r>
              <a:rPr lang="en-AU" sz="2000" dirty="0" smtClean="0"/>
              <a:t>Prepare a combined list of sites where the road network has impediments to achieving Level 2A access</a:t>
            </a:r>
          </a:p>
          <a:p>
            <a:pPr lvl="0"/>
            <a:r>
              <a:rPr lang="en-AU" sz="2000" dirty="0" smtClean="0"/>
              <a:t>Regional Group to discuss agreed and proposed Level 2A access routes across their Region</a:t>
            </a:r>
          </a:p>
          <a:p>
            <a:pPr lvl="0"/>
            <a:r>
              <a:rPr lang="en-AU" sz="2000" dirty="0" smtClean="0"/>
              <a:t>Share this information with all Councils in the Region.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4078" indent="-514350"/>
            <a:r>
              <a:rPr lang="en-AU" dirty="0" smtClean="0"/>
              <a:t>2. Local Roads Strategic Freight Routes</a:t>
            </a:r>
          </a:p>
        </p:txBody>
      </p:sp>
    </p:spTree>
    <p:extLst>
      <p:ext uri="{BB962C8B-B14F-4D97-AF65-F5344CB8AC3E}">
        <p14:creationId xmlns:p14="http://schemas.microsoft.com/office/powerpoint/2010/main" val="40060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LG – Arterial Roads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0000" t="12901" b="5201"/>
          <a:stretch>
            <a:fillRect/>
          </a:stretch>
        </p:blipFill>
        <p:spPr bwMode="auto">
          <a:xfrm>
            <a:off x="0" y="1340768"/>
            <a:ext cx="9144000" cy="505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6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Local Roads – Priority HV Routes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9256" t="12334" b="5067"/>
          <a:stretch>
            <a:fillRect/>
          </a:stretch>
        </p:blipFill>
        <p:spPr bwMode="auto">
          <a:xfrm>
            <a:off x="0" y="1412776"/>
            <a:ext cx="9144000" cy="5023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9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Local Roads – Proposed Level 2A Access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9020" t="13034" b="5067"/>
          <a:stretch>
            <a:fillRect/>
          </a:stretch>
        </p:blipFill>
        <p:spPr bwMode="auto">
          <a:xfrm>
            <a:off x="0" y="1396200"/>
            <a:ext cx="9144000" cy="4957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7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Local Roads – Freight Routes - Upgrades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9020" t="12334" b="5067"/>
          <a:stretch>
            <a:fillRect/>
          </a:stretch>
        </p:blipFill>
        <p:spPr bwMode="auto">
          <a:xfrm>
            <a:off x="0" y="1340768"/>
            <a:ext cx="9144000" cy="5000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3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Corangamite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7545" y="1449423"/>
          <a:ext cx="8280919" cy="4905165"/>
        </p:xfrm>
        <a:graphic>
          <a:graphicData uri="http://schemas.openxmlformats.org/drawingml/2006/table">
            <a:tbl>
              <a:tblPr/>
              <a:tblGrid>
                <a:gridCol w="263320"/>
                <a:gridCol w="976486"/>
                <a:gridCol w="488385"/>
                <a:gridCol w="573131"/>
                <a:gridCol w="757050"/>
                <a:gridCol w="674761"/>
                <a:gridCol w="554072"/>
                <a:gridCol w="465322"/>
                <a:gridCol w="576064"/>
                <a:gridCol w="2952328"/>
              </a:tblGrid>
              <a:tr h="4123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Road No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Road Name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Length (m)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From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Upgrades Required</a:t>
                      </a:r>
                      <a:b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Point Location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Upgrades Required Road Length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of Upgrade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Importance (1 - High, 2, 3 - Low)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Why is this a priority freight route?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4755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Proposed Strategic Freight </a:t>
                      </a:r>
                      <a:r>
                        <a:rPr lang="en-AU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Routes</a:t>
                      </a:r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37466"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4620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BRUMBYS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1640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Curdievale</a:t>
                      </a: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Port Campbell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 Plant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Used for B-Double access  to gas plants.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56"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3022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OLD GEELONG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4570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Darlington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Camperdown Lismore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Alternative for northbound B-Doubles from the west on Princes Highway  from travelling through Camperdown </a:t>
                      </a:r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township</a:t>
                      </a: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 of major transport east-west route servicing Warrnambool and South Australia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79"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3002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CAMPERDOWN DERRINALLUM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7930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Camperdown Lismore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Hamilton Highway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 of main route from Camperdown to Derrinallum.</a:t>
                      </a:r>
                      <a:b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 Double route for grain and fodder cartage.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62"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Proposed Strategic Freight Routes - Subject to </a:t>
                      </a:r>
                      <a:r>
                        <a:rPr lang="en-AU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Upgrade</a:t>
                      </a:r>
                      <a:endParaRPr lang="en-A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11715"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5151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SANDYS LANE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Princes Highway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Castle Carey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Existing Unsealed Pavement upgrade to seal  Pavement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2,000,000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B-Double </a:t>
                      </a: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route for cartage of grain, fodder  and </a:t>
                      </a:r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stock</a:t>
                      </a:r>
                    </a:p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Supply route to 2 no. feed mills in </a:t>
                      </a:r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Cobden</a:t>
                      </a:r>
                    </a:p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 </a:t>
                      </a: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link from Hamilton Highway to southern end of  Corangamite Shire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11"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3419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TIMBOON PETERBOROUGH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Timboon Port Campbell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Great Ocean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Widening of 5.0 km of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1,000,000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B-Double route for milk cartage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79"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3026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VITE VITE SKIPTON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Vite Vite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Shire Boundary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Widening of 17.7 km of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3,500,000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B-double route for grain and fodder cartage</a:t>
                      </a:r>
                      <a:b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Link from Glenelg Highway to service the southern part of Corangamite Shire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11"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3027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VITE VITE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Hamilton Highway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Shire Boundary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Widening of 12.3 km of road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2,500,000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B-Double route for grain and fodder cartage</a:t>
                      </a:r>
                    </a:p>
                  </a:txBody>
                  <a:tcPr marL="2046" marR="2046" marT="2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4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/>
          <a:lstStyle/>
          <a:p>
            <a:r>
              <a:rPr lang="en-AU" b="1" dirty="0" smtClean="0"/>
              <a:t>3. MAV Hume Planning for Freight Pilot:</a:t>
            </a:r>
            <a:br>
              <a:rPr lang="en-AU" b="1" dirty="0" smtClean="0"/>
            </a:br>
            <a:r>
              <a:rPr lang="en-AU" dirty="0" smtClean="0"/>
              <a:t>Regional Freight strategy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smtClean="0"/>
          </a:p>
          <a:p>
            <a:endParaRPr lang="en-AU" smtClean="0"/>
          </a:p>
          <a:p>
            <a:endParaRPr lang="en-AU" smtClean="0"/>
          </a:p>
          <a:p>
            <a:endParaRPr lang="en-AU" dirty="0"/>
          </a:p>
        </p:txBody>
      </p:sp>
      <p:pic>
        <p:nvPicPr>
          <p:cNvPr id="4" name="Picture 3" descr="RED logo plai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8272"/>
            <a:ext cx="1800200" cy="799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5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/>
          </a:bodyPr>
          <a:lstStyle/>
          <a:p>
            <a:r>
              <a:rPr lang="en-AU" b="1" dirty="0" smtClean="0"/>
              <a:t>Tasks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lvl="0"/>
            <a:r>
              <a:rPr lang="en-AU" b="1" dirty="0"/>
              <a:t>Review of relevant reports and strategies</a:t>
            </a:r>
          </a:p>
          <a:p>
            <a:pPr lvl="0"/>
            <a:r>
              <a:rPr lang="en-AU" b="1" dirty="0"/>
              <a:t>Capture freight issues </a:t>
            </a:r>
            <a:r>
              <a:rPr lang="en-AU" b="1" dirty="0" smtClean="0"/>
              <a:t>from </a:t>
            </a:r>
            <a:r>
              <a:rPr lang="en-AU" b="1" dirty="0"/>
              <a:t>the 12 councils and regional agencies</a:t>
            </a:r>
          </a:p>
          <a:p>
            <a:pPr lvl="0"/>
            <a:r>
              <a:rPr lang="en-AU" b="1" dirty="0"/>
              <a:t>Document the freight network</a:t>
            </a:r>
          </a:p>
          <a:p>
            <a:pPr lvl="0"/>
            <a:r>
              <a:rPr lang="en-AU" dirty="0" smtClean="0"/>
              <a:t>Current </a:t>
            </a:r>
            <a:r>
              <a:rPr lang="en-AU" dirty="0"/>
              <a:t>and future freight task and network capacity</a:t>
            </a:r>
          </a:p>
          <a:p>
            <a:r>
              <a:rPr lang="en-AU" dirty="0" smtClean="0"/>
              <a:t>Strategies to address </a:t>
            </a:r>
            <a:r>
              <a:rPr lang="en-AU" dirty="0"/>
              <a:t>local and cross-municipal freight </a:t>
            </a:r>
            <a:r>
              <a:rPr lang="en-AU" dirty="0" smtClean="0"/>
              <a:t>issues</a:t>
            </a:r>
          </a:p>
          <a:p>
            <a:r>
              <a:rPr lang="en-AU" dirty="0" smtClean="0"/>
              <a:t>Create </a:t>
            </a:r>
            <a:r>
              <a:rPr lang="en-AU" dirty="0"/>
              <a:t>templates and process guidance for local government </a:t>
            </a:r>
            <a:endParaRPr lang="en-AU" dirty="0" smtClean="0"/>
          </a:p>
          <a:p>
            <a:pPr lvl="0"/>
            <a:r>
              <a:rPr lang="en-AU" dirty="0"/>
              <a:t>Hume Freight </a:t>
            </a:r>
            <a:r>
              <a:rPr lang="en-AU" dirty="0" smtClean="0"/>
              <a:t>Improvements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4D3A4E-BFA8-49A9-A633-CF7B07AF420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5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Gaps &amp; Revisions I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AU" sz="1800" dirty="0"/>
              <a:t>Definition of the Hume region – </a:t>
            </a:r>
            <a:r>
              <a:rPr lang="en-AU" sz="1800" dirty="0" smtClean="0"/>
              <a:t>food bowl out then in</a:t>
            </a:r>
          </a:p>
          <a:p>
            <a:pPr lvl="0"/>
            <a:r>
              <a:rPr lang="en-AU" sz="1800" dirty="0" smtClean="0"/>
              <a:t>Heavy </a:t>
            </a:r>
            <a:r>
              <a:rPr lang="en-AU" sz="1800" dirty="0"/>
              <a:t>vehicle volumes on routes, including the Hume Freeway, Midland Highway, Murray Valley Highway require updating.</a:t>
            </a:r>
          </a:p>
          <a:p>
            <a:pPr lvl="0"/>
            <a:r>
              <a:rPr lang="en-AU" sz="1800" dirty="0"/>
              <a:t>Update reflecting 2011 Census data is relevant, particularly indications of the growth of new residential areas.</a:t>
            </a:r>
          </a:p>
          <a:p>
            <a:r>
              <a:rPr lang="en-AU" sz="1800" dirty="0"/>
              <a:t> </a:t>
            </a:r>
            <a:r>
              <a:rPr lang="en-AU" sz="1800" dirty="0" smtClean="0"/>
              <a:t>Drought </a:t>
            </a:r>
            <a:r>
              <a:rPr lang="en-AU" sz="1800" dirty="0"/>
              <a:t>recovery and the improvement in agricultural product volumes requiring freight movements since 2010</a:t>
            </a:r>
          </a:p>
          <a:p>
            <a:pPr lvl="0"/>
            <a:r>
              <a:rPr lang="en-AU" sz="1800" dirty="0"/>
              <a:t>Structural changes to manufacturing that have persisted since 2009</a:t>
            </a:r>
          </a:p>
          <a:p>
            <a:pPr lvl="0"/>
            <a:r>
              <a:rPr lang="en-AU" sz="1800" dirty="0"/>
              <a:t>Implications of the two-speed economy and how this has impacted the region</a:t>
            </a:r>
          </a:p>
          <a:p>
            <a:pPr lvl="0"/>
            <a:r>
              <a:rPr lang="en-AU" sz="1800" dirty="0"/>
              <a:t>Growth area planning has advanced and this will inform freight movement through and within Murrindindi and Mitchell</a:t>
            </a:r>
          </a:p>
          <a:p>
            <a:pPr lvl="0"/>
            <a:r>
              <a:rPr lang="en-AU" sz="1800" dirty="0" smtClean="0"/>
              <a:t>The </a:t>
            </a:r>
            <a:r>
              <a:rPr lang="en-AU" sz="1800" dirty="0"/>
              <a:t>impact of bushfires and floods on assets and local economies</a:t>
            </a:r>
          </a:p>
          <a:p>
            <a:pPr lvl="0"/>
            <a:r>
              <a:rPr lang="en-AU" sz="1800" dirty="0"/>
              <a:t>Progress on </a:t>
            </a:r>
            <a:r>
              <a:rPr lang="en-AU" sz="1800" dirty="0" err="1"/>
              <a:t>VicRoads</a:t>
            </a:r>
            <a:r>
              <a:rPr lang="en-AU" sz="1800" dirty="0"/>
              <a:t> management studies conducted in 2004 on the Murray Valley, Goulburn Valley and Midland Highways</a:t>
            </a:r>
            <a:r>
              <a:rPr lang="en-AU" sz="1800" dirty="0" smtClean="0"/>
              <a:t>.</a:t>
            </a: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4D3A4E-BFA8-49A9-A633-CF7B07AF420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28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12974"/>
          </a:xfrm>
        </p:spPr>
        <p:txBody>
          <a:bodyPr/>
          <a:lstStyle/>
          <a:p>
            <a:r>
              <a:rPr lang="en-AU" dirty="0" smtClean="0"/>
              <a:t>PBS Access for local Roads</a:t>
            </a:r>
            <a:br>
              <a:rPr lang="en-AU" dirty="0" smtClean="0"/>
            </a:br>
            <a:r>
              <a:rPr lang="en-AU" dirty="0" smtClean="0"/>
              <a:t>1. What is PBS RAT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972320" cy="4873752"/>
          </a:xfrm>
        </p:spPr>
        <p:txBody>
          <a:bodyPr>
            <a:normAutofit/>
          </a:bodyPr>
          <a:lstStyle/>
          <a:p>
            <a:r>
              <a:rPr lang="en-AU" b="1" dirty="0" smtClean="0"/>
              <a:t>PBS vehicles = fewer trucks, more productivity</a:t>
            </a:r>
          </a:p>
          <a:p>
            <a:r>
              <a:rPr lang="en-AU" b="1" dirty="0" smtClean="0"/>
              <a:t>#1 impediment for PBS: first-last KM access on local roads</a:t>
            </a:r>
          </a:p>
          <a:p>
            <a:r>
              <a:rPr lang="en-AU" b="1" dirty="0" smtClean="0"/>
              <a:t>PBS</a:t>
            </a:r>
            <a:r>
              <a:rPr lang="en-AU" dirty="0" smtClean="0"/>
              <a:t> </a:t>
            </a:r>
            <a:r>
              <a:rPr lang="en-AU" b="1" dirty="0" smtClean="0"/>
              <a:t>R</a:t>
            </a:r>
            <a:r>
              <a:rPr lang="en-AU" dirty="0" smtClean="0"/>
              <a:t>oute </a:t>
            </a:r>
            <a:r>
              <a:rPr lang="en-AU" b="1" dirty="0" smtClean="0"/>
              <a:t>A</a:t>
            </a:r>
            <a:r>
              <a:rPr lang="en-AU" dirty="0" smtClean="0"/>
              <a:t>ssessment </a:t>
            </a:r>
            <a:r>
              <a:rPr lang="en-AU" b="1" dirty="0" smtClean="0"/>
              <a:t>T</a:t>
            </a:r>
            <a:r>
              <a:rPr lang="en-AU" dirty="0" smtClean="0"/>
              <a:t>ool for Victorian Local Govt</a:t>
            </a:r>
          </a:p>
          <a:p>
            <a:r>
              <a:rPr lang="en-AU" dirty="0" smtClean="0"/>
              <a:t>ARRB - MAV Project</a:t>
            </a:r>
          </a:p>
          <a:p>
            <a:r>
              <a:rPr lang="en-AU" dirty="0" smtClean="0"/>
              <a:t>Development of LG guidelines and Online software tool</a:t>
            </a:r>
          </a:p>
          <a:p>
            <a:pPr lvl="1"/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790" y="3789040"/>
            <a:ext cx="4920812" cy="287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Gaps &amp; Revisions III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AU" dirty="0" smtClean="0"/>
              <a:t>Role of Albury and Mangalore airports in freight for the region</a:t>
            </a:r>
          </a:p>
          <a:p>
            <a:pPr lvl="0"/>
            <a:r>
              <a:rPr lang="en-AU" dirty="0" smtClean="0"/>
              <a:t>Food Bowl branding and linkages for some initiatives</a:t>
            </a:r>
          </a:p>
          <a:p>
            <a:pPr lvl="0"/>
            <a:r>
              <a:rPr lang="en-AU" dirty="0" smtClean="0"/>
              <a:t>Supply chain requirements for mining in the region</a:t>
            </a:r>
          </a:p>
          <a:p>
            <a:pPr lvl="0"/>
            <a:r>
              <a:rPr lang="en-AU" dirty="0" smtClean="0"/>
              <a:t>Lack of information about the freight task, including warehousing, cross-docking, packaging, distribution, cool chain management</a:t>
            </a:r>
          </a:p>
          <a:p>
            <a:r>
              <a:rPr lang="en-AU" dirty="0" smtClean="0"/>
              <a:t>Need to work through which routes to which sites will articulate with HPV routes.</a:t>
            </a:r>
          </a:p>
          <a:p>
            <a:pPr lvl="0"/>
            <a:r>
              <a:rPr lang="en-AU" dirty="0" smtClean="0"/>
              <a:t>Land use planning specifically to manage economic growth and associated freight task</a:t>
            </a:r>
          </a:p>
          <a:p>
            <a:pPr lvl="0"/>
            <a:r>
              <a:rPr lang="en-AU" dirty="0" smtClean="0"/>
              <a:t>Strategies around how to communicate regarding freight to the community</a:t>
            </a:r>
          </a:p>
          <a:p>
            <a:pPr lvl="0"/>
            <a:r>
              <a:rPr lang="en-AU" dirty="0" smtClean="0"/>
              <a:t>Acknowledgement of the excellence of the region in skilling people for T&amp;L</a:t>
            </a:r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4D3A4E-BFA8-49A9-A633-CF7B07AF420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8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Gaps &amp; Revisions III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AU" dirty="0" smtClean="0"/>
              <a:t>Role of Albury and Mangalore airports in freight for the region</a:t>
            </a:r>
          </a:p>
          <a:p>
            <a:pPr lvl="0"/>
            <a:r>
              <a:rPr lang="en-AU" dirty="0" smtClean="0"/>
              <a:t>Food Bowl branding and linkages for some initiatives</a:t>
            </a:r>
          </a:p>
          <a:p>
            <a:pPr lvl="0"/>
            <a:r>
              <a:rPr lang="en-AU" dirty="0" smtClean="0"/>
              <a:t>Supply chain requirements for mining in the region</a:t>
            </a:r>
          </a:p>
          <a:p>
            <a:pPr lvl="0"/>
            <a:r>
              <a:rPr lang="en-AU" dirty="0" smtClean="0"/>
              <a:t>Lack of information about the freight task, including warehousing, cross-docking, packaging, distribution, cool chain management</a:t>
            </a:r>
          </a:p>
          <a:p>
            <a:r>
              <a:rPr lang="en-AU" dirty="0" smtClean="0"/>
              <a:t>Need to work through which routes to which sites will articulate with HPV routes.</a:t>
            </a:r>
          </a:p>
          <a:p>
            <a:pPr lvl="0"/>
            <a:r>
              <a:rPr lang="en-AU" dirty="0" smtClean="0"/>
              <a:t>Land use planning specifically to manage economic growth and associated freight task</a:t>
            </a:r>
          </a:p>
          <a:p>
            <a:pPr lvl="0"/>
            <a:r>
              <a:rPr lang="en-AU" dirty="0" smtClean="0"/>
              <a:t>Strategies around how to communicate regarding freight to the community</a:t>
            </a:r>
          </a:p>
          <a:p>
            <a:pPr lvl="0"/>
            <a:r>
              <a:rPr lang="en-AU" dirty="0" smtClean="0"/>
              <a:t>Acknowledgement of the excellence of the region in skilling people for T&amp;L</a:t>
            </a:r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4D3A4E-BFA8-49A9-A633-CF7B07AF420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8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AU" b="1" dirty="0" smtClean="0"/>
              <a:t>Local freight issues II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AU" dirty="0" smtClean="0"/>
              <a:t>Lack of engagement with T&amp;L industry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Scope to expand HV facilities at highway service centres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Freight deliveries to commercial precincts – new design templates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Freight not an intrinsic part of planning process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TIRES under-funded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Need for similar model for Livestock, Dairy, Quarries and Water Extraction industries – consideration of SA commodity routes model?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Inclusion of freight requirements in Infrastructure Design Manual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Regional cities planning an opportunity to integrate freight management strategies and design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As of right land uses that are increasing transport activity – effective management solutions and strategic intent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Industry investment in strategic routes – need for a model that works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NHVR guidance and support for local government taking on HV access decisions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4D3A4E-BFA8-49A9-A633-CF7B07AF420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9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Next steps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Mapping the network</a:t>
            </a:r>
          </a:p>
          <a:p>
            <a:r>
              <a:rPr lang="en-AU" dirty="0" smtClean="0"/>
              <a:t>Identifying PBS heavy vehicle access</a:t>
            </a:r>
          </a:p>
          <a:p>
            <a:r>
              <a:rPr lang="en-AU" dirty="0" smtClean="0"/>
              <a:t>Gathering data on the freight task (generator and carrier surveys)</a:t>
            </a:r>
          </a:p>
          <a:p>
            <a:r>
              <a:rPr lang="en-AU" dirty="0" smtClean="0"/>
              <a:t>Investigating strategic </a:t>
            </a:r>
            <a:r>
              <a:rPr lang="en-AU" dirty="0" smtClean="0"/>
              <a:t>responses/options</a:t>
            </a:r>
          </a:p>
          <a:p>
            <a:endParaRPr lang="en-AU" dirty="0"/>
          </a:p>
          <a:p>
            <a:r>
              <a:rPr lang="en-AU" dirty="0" smtClean="0"/>
              <a:t>Expand to include all </a:t>
            </a:r>
            <a:r>
              <a:rPr lang="en-AU" smtClean="0"/>
              <a:t>Victorian regions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4D3A4E-BFA8-49A9-A633-CF7B07AF420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5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Major PBS issues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Ten years of frustration for LG: still no access guidelines</a:t>
            </a:r>
          </a:p>
          <a:p>
            <a:r>
              <a:rPr lang="en-AU" dirty="0" smtClean="0"/>
              <a:t>NHVR behind the curve re timing</a:t>
            </a:r>
          </a:p>
          <a:p>
            <a:r>
              <a:rPr lang="en-AU" dirty="0" smtClean="0"/>
              <a:t>IA has the National Freight Strategy as #2 national infrastructure priority but only funds $100m+ projects: freight industry  reports that first and last kilometre issues are #1 priority. </a:t>
            </a:r>
          </a:p>
          <a:p>
            <a:pPr marL="365760" lvl="1" indent="0">
              <a:buNone/>
            </a:pPr>
            <a:r>
              <a:rPr lang="en-AU" sz="2800" dirty="0" smtClean="0"/>
              <a:t>Result: the system doesn’t work!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61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the Tool Helps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Push for HPV access to local roads, National Regulator means a change in responsibilities for LG</a:t>
            </a:r>
          </a:p>
          <a:p>
            <a:r>
              <a:rPr lang="en-AU" dirty="0" smtClean="0"/>
              <a:t>Goal is to achieve </a:t>
            </a:r>
            <a:r>
              <a:rPr lang="en-AU" b="1" dirty="0" smtClean="0"/>
              <a:t>consistency</a:t>
            </a:r>
            <a:r>
              <a:rPr lang="en-AU" dirty="0" smtClean="0"/>
              <a:t> in route classification (access) by using a tool that is:</a:t>
            </a:r>
          </a:p>
          <a:p>
            <a:pPr lvl="1"/>
            <a:r>
              <a:rPr lang="en-AU" dirty="0" smtClean="0"/>
              <a:t>Suitable for local government</a:t>
            </a:r>
          </a:p>
          <a:p>
            <a:pPr lvl="1"/>
            <a:r>
              <a:rPr lang="en-AU" dirty="0" smtClean="0"/>
              <a:t>Easy to use, quick or detailed: can get ‘first cut’ in 60 minutes</a:t>
            </a:r>
          </a:p>
          <a:p>
            <a:pPr lvl="1"/>
            <a:r>
              <a:rPr lang="en-AU" dirty="0" smtClean="0"/>
              <a:t>Support for both near-zero and rich data inputs</a:t>
            </a:r>
          </a:p>
          <a:p>
            <a:r>
              <a:rPr lang="en-AU" dirty="0" smtClean="0"/>
              <a:t>Simplifies PBS guidelines for local road infrastructure</a:t>
            </a:r>
          </a:p>
          <a:p>
            <a:r>
              <a:rPr lang="en-AU" dirty="0" smtClean="0"/>
              <a:t>Exists to make life easier and support local managers</a:t>
            </a:r>
          </a:p>
          <a:p>
            <a:r>
              <a:rPr lang="en-AU" dirty="0" smtClean="0"/>
              <a:t>Repeatable and traceable workflow and record for access decisions in local area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Supplementing Existing Access 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Tool supplements, not replaces existing process</a:t>
            </a:r>
          </a:p>
          <a:p>
            <a:r>
              <a:rPr lang="en-AU" dirty="0" smtClean="0"/>
              <a:t>PBS RAT provides a practical technical classification</a:t>
            </a:r>
          </a:p>
          <a:p>
            <a:r>
              <a:rPr lang="en-AU" dirty="0" smtClean="0"/>
              <a:t>More detailed classification possible using Guidelines</a:t>
            </a:r>
          </a:p>
          <a:p>
            <a:r>
              <a:rPr lang="en-AU" dirty="0" smtClean="0"/>
              <a:t>Ultimate decision is still Local Road Manager</a:t>
            </a:r>
          </a:p>
          <a:p>
            <a:r>
              <a:rPr lang="en-AU" dirty="0" smtClean="0"/>
              <a:t>System Publishes completed routes to 3</a:t>
            </a:r>
            <a:r>
              <a:rPr lang="en-AU" baseline="30000" dirty="0" smtClean="0"/>
              <a:t>rd</a:t>
            </a:r>
            <a:r>
              <a:rPr lang="en-AU" dirty="0" smtClean="0"/>
              <a:t> parties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29066"/>
            <a:ext cx="5703288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72074"/>
            <a:ext cx="1714512" cy="26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286388"/>
            <a:ext cx="539754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PBS RAT Features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Web-based tool (PBS RAT) - No special software required</a:t>
            </a:r>
          </a:p>
          <a:p>
            <a:r>
              <a:rPr lang="en-AU" dirty="0" smtClean="0"/>
              <a:t>System </a:t>
            </a:r>
            <a:r>
              <a:rPr lang="en-AU" i="1" dirty="0" smtClean="0"/>
              <a:t>supports</a:t>
            </a:r>
            <a:r>
              <a:rPr lang="en-AU" dirty="0" smtClean="0"/>
              <a:t>, </a:t>
            </a:r>
            <a:r>
              <a:rPr lang="en-AU" i="1" dirty="0" smtClean="0"/>
              <a:t>educates</a:t>
            </a:r>
            <a:r>
              <a:rPr lang="en-AU" dirty="0" smtClean="0"/>
              <a:t> and </a:t>
            </a:r>
            <a:r>
              <a:rPr lang="en-AU" i="1" dirty="0" smtClean="0"/>
              <a:t>simplifies</a:t>
            </a:r>
            <a:r>
              <a:rPr lang="en-AU" dirty="0" smtClean="0"/>
              <a:t> local government HV access decision making</a:t>
            </a:r>
          </a:p>
          <a:p>
            <a:r>
              <a:rPr lang="en-AU" dirty="0" smtClean="0"/>
              <a:t>Provides both classification and indication of classification reliability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5643602" cy="2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7467600" cy="582594"/>
          </a:xfrm>
        </p:spPr>
        <p:txBody>
          <a:bodyPr/>
          <a:lstStyle/>
          <a:p>
            <a:r>
              <a:rPr lang="en-AU" dirty="0" smtClean="0"/>
              <a:t>Operation Overview</a:t>
            </a:r>
            <a:endParaRPr lang="en-A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286809" cy="412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Pinch Points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467600" cy="5045216"/>
          </a:xfrm>
        </p:spPr>
        <p:txBody>
          <a:bodyPr/>
          <a:lstStyle/>
          <a:p>
            <a:r>
              <a:rPr lang="en-AU" dirty="0" smtClean="0"/>
              <a:t>Assumes highest level of access, but lowest reliability</a:t>
            </a:r>
          </a:p>
          <a:p>
            <a:pPr lvl="1"/>
            <a:r>
              <a:rPr lang="en-AU" dirty="0" smtClean="0"/>
              <a:t>Considers routes in terms of its restrictive limitations (pinch points)</a:t>
            </a:r>
          </a:p>
          <a:p>
            <a:pPr lvl="1"/>
            <a:r>
              <a:rPr lang="en-AU" dirty="0" smtClean="0"/>
              <a:t>Allows for progressive classification of routes with “quick and dirty” followed by adding more detail</a:t>
            </a:r>
          </a:p>
          <a:p>
            <a:pPr lvl="1"/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86124"/>
            <a:ext cx="1691644" cy="323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8992" y="4071942"/>
            <a:ext cx="2143140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1200" dirty="0" smtClean="0"/>
              <a:t>Signal Timing (2A)</a:t>
            </a:r>
            <a:endParaRPr lang="en-A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5072074"/>
            <a:ext cx="2143140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1200" dirty="0" smtClean="0"/>
              <a:t>Storage Lane Length (2B)</a:t>
            </a:r>
            <a:endParaRPr lang="en-A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3643314"/>
            <a:ext cx="2143140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1200" dirty="0" smtClean="0"/>
              <a:t>Lane Width (2B)</a:t>
            </a: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4429132"/>
            <a:ext cx="2143140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1200" dirty="0" smtClean="0"/>
              <a:t>Swept Path (3A)</a:t>
            </a:r>
            <a:endParaRPr lang="en-AU" sz="1200" dirty="0"/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rot="10800000" flipV="1">
            <a:off x="2786050" y="3781814"/>
            <a:ext cx="642942" cy="147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rot="10800000" flipV="1">
            <a:off x="2786050" y="4210442"/>
            <a:ext cx="642942" cy="147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</p:cNvCxnSpPr>
          <p:nvPr/>
        </p:nvCxnSpPr>
        <p:spPr>
          <a:xfrm rot="10800000">
            <a:off x="2786050" y="4429132"/>
            <a:ext cx="642942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</p:cNvCxnSpPr>
          <p:nvPr/>
        </p:nvCxnSpPr>
        <p:spPr>
          <a:xfrm rot="10800000" flipV="1">
            <a:off x="2786050" y="5210574"/>
            <a:ext cx="642942" cy="361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72198" y="4071942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Actual route classification (2A) is the lowest access level granted by these restrictive features</a:t>
            </a:r>
            <a:endParaRPr lang="en-A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286124"/>
            <a:ext cx="144037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27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Building routes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29180" cy="1900238"/>
          </a:xfrm>
        </p:spPr>
        <p:txBody>
          <a:bodyPr>
            <a:normAutofit/>
          </a:bodyPr>
          <a:lstStyle/>
          <a:p>
            <a:r>
              <a:rPr lang="en-AU" dirty="0" smtClean="0"/>
              <a:t>You can check how the routes look  as a strip map in PBS Expert</a:t>
            </a:r>
          </a:p>
          <a:p>
            <a:r>
              <a:rPr lang="en-AU" dirty="0" smtClean="0"/>
              <a:t>Next step: Add a map</a:t>
            </a:r>
          </a:p>
          <a:p>
            <a:endParaRPr lang="en-A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1"/>
            <a:ext cx="2428892" cy="614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System Outputs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787208" cy="5133184"/>
          </a:xfrm>
        </p:spPr>
        <p:txBody>
          <a:bodyPr/>
          <a:lstStyle/>
          <a:p>
            <a:r>
              <a:rPr lang="en-AU" dirty="0" smtClean="0"/>
              <a:t>PBS Classification Score (PBS level 1-4 a/b)</a:t>
            </a:r>
          </a:p>
          <a:p>
            <a:r>
              <a:rPr lang="en-AU" dirty="0" smtClean="0"/>
              <a:t>Detailed classification reports, including pinch point(s)</a:t>
            </a:r>
          </a:p>
          <a:p>
            <a:r>
              <a:rPr lang="en-AU" dirty="0" smtClean="0"/>
              <a:t>Flags assessment of bridges &amp; pavement if needed (OOS)</a:t>
            </a:r>
          </a:p>
          <a:p>
            <a:r>
              <a:rPr lang="en-AU" dirty="0" smtClean="0"/>
              <a:t>Consolidated “published” route reporting area</a:t>
            </a:r>
          </a:p>
          <a:p>
            <a:r>
              <a:rPr lang="en-AU" dirty="0" smtClean="0"/>
              <a:t>Mapping outputs  - route and location</a:t>
            </a:r>
          </a:p>
          <a:p>
            <a:r>
              <a:rPr lang="en-AU" dirty="0" smtClean="0"/>
              <a:t>Data export linkages through road ID’s etc</a:t>
            </a:r>
          </a:p>
          <a:p>
            <a:r>
              <a:rPr lang="en-AU" dirty="0" smtClean="0"/>
              <a:t>Additional linkages to be considered in national context</a:t>
            </a:r>
          </a:p>
          <a:p>
            <a:endParaRPr lang="en-A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00034" y="4429132"/>
          <a:ext cx="300039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815</TotalTime>
  <Words>1330</Words>
  <Application>Microsoft Office PowerPoint</Application>
  <PresentationFormat>On-screen Show (4:3)</PresentationFormat>
  <Paragraphs>232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Local Government perspective</vt:lpstr>
      <vt:lpstr>PBS Access for local Roads 1. What is PBS RAT ?</vt:lpstr>
      <vt:lpstr>How the Tool Helps</vt:lpstr>
      <vt:lpstr>Supplementing Existing Access Processes</vt:lpstr>
      <vt:lpstr>PBS RAT Features</vt:lpstr>
      <vt:lpstr>Operation Overview</vt:lpstr>
      <vt:lpstr>Pinch Points</vt:lpstr>
      <vt:lpstr>Building routes</vt:lpstr>
      <vt:lpstr>System Outputs</vt:lpstr>
      <vt:lpstr>Progress and next steps</vt:lpstr>
      <vt:lpstr>2. Local Roads Strategic Freight Routes</vt:lpstr>
      <vt:lpstr>LG – Arterial Roads</vt:lpstr>
      <vt:lpstr>Local Roads – Priority HV Routes</vt:lpstr>
      <vt:lpstr>Local Roads – Proposed Level 2A Access</vt:lpstr>
      <vt:lpstr>Local Roads – Freight Routes - Upgrades</vt:lpstr>
      <vt:lpstr>Corangamite</vt:lpstr>
      <vt:lpstr>3. MAV Hume Planning for Freight Pilot: Regional Freight strategy</vt:lpstr>
      <vt:lpstr>Tasks</vt:lpstr>
      <vt:lpstr>Gaps &amp; Revisions I</vt:lpstr>
      <vt:lpstr>Gaps &amp; Revisions III</vt:lpstr>
      <vt:lpstr>Gaps &amp; Revisions III</vt:lpstr>
      <vt:lpstr>Local freight issues II</vt:lpstr>
      <vt:lpstr>Next steps</vt:lpstr>
      <vt:lpstr>Major PBS issues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</dc:creator>
  <cp:lastModifiedBy>John Hennessy</cp:lastModifiedBy>
  <cp:revision>152</cp:revision>
  <cp:lastPrinted>2012-08-23T02:57:50Z</cp:lastPrinted>
  <dcterms:created xsi:type="dcterms:W3CDTF">2011-10-10T23:01:53Z</dcterms:created>
  <dcterms:modified xsi:type="dcterms:W3CDTF">2013-03-04T21:35:50Z</dcterms:modified>
</cp:coreProperties>
</file>