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0" r:id="rId3"/>
    <p:sldId id="257" r:id="rId4"/>
    <p:sldId id="262" r:id="rId5"/>
    <p:sldId id="263" r:id="rId6"/>
    <p:sldId id="261" r:id="rId7"/>
    <p:sldId id="258" r:id="rId8"/>
    <p:sldId id="265" r:id="rId9"/>
    <p:sldId id="267" r:id="rId10"/>
    <p:sldId id="266" r:id="rId11"/>
    <p:sldId id="264" r:id="rId1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40" d="100"/>
          <a:sy n="40" d="100"/>
        </p:scale>
        <p:origin x="-1478" y="-2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>
            <a:cxnSpLocks noChangeShapeType="1"/>
          </p:cNvCxnSpPr>
          <p:nvPr userDrawn="1"/>
        </p:nvCxnSpPr>
        <p:spPr bwMode="auto">
          <a:xfrm>
            <a:off x="-114300" y="2678113"/>
            <a:ext cx="94107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5" name="Straight Connector 4"/>
          <p:cNvCxnSpPr>
            <a:cxnSpLocks noChangeShapeType="1"/>
          </p:cNvCxnSpPr>
          <p:nvPr userDrawn="1"/>
        </p:nvCxnSpPr>
        <p:spPr bwMode="auto">
          <a:xfrm>
            <a:off x="-114300" y="1949450"/>
            <a:ext cx="94107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6" name="TextBox 7"/>
          <p:cNvSpPr txBox="1">
            <a:spLocks noChangeArrowheads="1"/>
          </p:cNvSpPr>
          <p:nvPr userDrawn="1"/>
        </p:nvSpPr>
        <p:spPr bwMode="auto">
          <a:xfrm>
            <a:off x="923925" y="595313"/>
            <a:ext cx="6615113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6500" b="1" smtClean="0">
                <a:latin typeface="Helvetica" charset="0"/>
                <a:cs typeface="Helvetica" charset="0"/>
              </a:rPr>
              <a:t>Presentation</a:t>
            </a:r>
          </a:p>
        </p:txBody>
      </p:sp>
      <p:pic>
        <p:nvPicPr>
          <p:cNvPr id="7" name="Picture 8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491288" y="808038"/>
            <a:ext cx="1973262" cy="108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908" y="2894805"/>
            <a:ext cx="7285183" cy="3385920"/>
          </a:xfrm>
        </p:spPr>
        <p:txBody>
          <a:bodyPr anchor="t"/>
          <a:lstStyle>
            <a:lvl1pPr algn="l">
              <a:defRPr/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992907" y="1984336"/>
            <a:ext cx="7285183" cy="709156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3400" b="0" i="0">
                <a:latin typeface="Helvetica"/>
                <a:cs typeface="Helvetica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AU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39A01EAA-411F-4801-83C4-C6F237904AEB}" type="datetimeFigureOut">
              <a:rPr lang="en-US"/>
              <a:pPr/>
              <a:t>3/5/2013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AD0942A-557B-450D-9F56-9D3010F14D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/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Gradient_BK.jpg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smtClean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9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70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Helvetica"/>
          <a:ea typeface="MS PGothic" pitchFamily="34" charset="-128"/>
          <a:cs typeface="Helvetica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Helvetica" charset="0"/>
          <a:ea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Helvetica" charset="0"/>
          <a:ea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Helvetica" charset="0"/>
          <a:ea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Helvetica" charset="0"/>
          <a:ea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Helvetica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Helvetica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Helvetica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Helvetica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itle 3"/>
          <p:cNvSpPr>
            <a:spLocks noGrp="1"/>
          </p:cNvSpPr>
          <p:nvPr>
            <p:ph type="title"/>
          </p:nvPr>
        </p:nvSpPr>
        <p:spPr>
          <a:xfrm>
            <a:off x="992188" y="2894013"/>
            <a:ext cx="7286625" cy="3386137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Helvetica" pitchFamily="-84" charset="0"/>
              </a:rPr>
              <a:t>Airbag Suspension Parameters for PBS</a:t>
            </a:r>
          </a:p>
        </p:txBody>
      </p:sp>
      <p:sp>
        <p:nvSpPr>
          <p:cNvPr id="4098" name="Content Placeholder 4"/>
          <p:cNvSpPr>
            <a:spLocks noGrp="1"/>
          </p:cNvSpPr>
          <p:nvPr>
            <p:ph sz="quarter" idx="10"/>
          </p:nvPr>
        </p:nvSpPr>
        <p:spPr>
          <a:xfrm>
            <a:off x="992188" y="2030413"/>
            <a:ext cx="7286625" cy="709612"/>
          </a:xfrm>
        </p:spPr>
        <p:txBody>
          <a:bodyPr/>
          <a:lstStyle/>
          <a:p>
            <a:pPr eaLnBrk="1" hangingPunct="1"/>
            <a:r>
              <a:rPr lang="en-US" sz="3200" dirty="0" smtClean="0">
                <a:latin typeface="Helvetica" pitchFamily="-84" charset="0"/>
              </a:rPr>
              <a:t>Mario Colosimo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Airbag Suspension Parameters for PBS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AU" dirty="0" smtClean="0"/>
              <a:t>Roll Stiffness</a:t>
            </a:r>
          </a:p>
          <a:p>
            <a:pPr marL="514350" indent="19050">
              <a:buNone/>
            </a:pPr>
            <a:r>
              <a:rPr lang="en-AU" sz="2400" dirty="0" smtClean="0"/>
              <a:t>To improve, throttle </a:t>
            </a:r>
            <a:r>
              <a:rPr lang="en-AU" sz="2400" dirty="0" err="1" smtClean="0"/>
              <a:t>crossflow</a:t>
            </a:r>
            <a:r>
              <a:rPr lang="en-AU" sz="2400" dirty="0" smtClean="0"/>
              <a:t> between the airbags.</a:t>
            </a:r>
          </a:p>
          <a:p>
            <a:pPr marL="514350" indent="19050">
              <a:buNone/>
            </a:pPr>
            <a:endParaRPr lang="en-AU" sz="2400" dirty="0" smtClean="0"/>
          </a:p>
          <a:p>
            <a:pPr marL="514350" indent="-514350">
              <a:buAutoNum type="arabicPeriod" startAt="2"/>
            </a:pPr>
            <a:r>
              <a:rPr lang="en-AU" dirty="0" smtClean="0"/>
              <a:t>Roll Steer</a:t>
            </a:r>
          </a:p>
          <a:p>
            <a:pPr marL="514350" indent="19050">
              <a:buNone/>
            </a:pPr>
            <a:r>
              <a:rPr lang="en-AU" sz="2400" dirty="0" smtClean="0"/>
              <a:t>Underslung suspensions better, and overslung suspensions with the axle height close to the pivot height</a:t>
            </a:r>
          </a:p>
          <a:p>
            <a:pPr marL="514350" indent="19050">
              <a:buNone/>
            </a:pPr>
            <a:endParaRPr lang="en-AU" sz="2400" dirty="0" smtClean="0"/>
          </a:p>
          <a:p>
            <a:pPr marL="514350" indent="-514350">
              <a:buAutoNum type="arabicPeriod" startAt="3"/>
            </a:pPr>
            <a:r>
              <a:rPr lang="en-AU" dirty="0" smtClean="0"/>
              <a:t>Roll </a:t>
            </a:r>
            <a:r>
              <a:rPr lang="en-AU" dirty="0" smtClean="0"/>
              <a:t>Centre </a:t>
            </a:r>
            <a:r>
              <a:rPr lang="en-AU" dirty="0" smtClean="0"/>
              <a:t>Height</a:t>
            </a:r>
          </a:p>
          <a:p>
            <a:pPr marL="514350" indent="19050">
              <a:buNone/>
            </a:pPr>
            <a:r>
              <a:rPr lang="en-AU" sz="2400" dirty="0" smtClean="0"/>
              <a:t>Overslung suspensions better, suspensions with a larger distance between the axle and the pivot height will have a higher roll centre</a:t>
            </a:r>
            <a:endParaRPr lang="en-AU" sz="2400" dirty="0" smtClean="0"/>
          </a:p>
          <a:p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457200" y="0"/>
            <a:ext cx="10652760" cy="679831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3512"/>
          <a:stretch>
            <a:fillRect/>
          </a:stretch>
        </p:blipFill>
        <p:spPr bwMode="auto">
          <a:xfrm>
            <a:off x="-76200" y="427037"/>
            <a:ext cx="9342120" cy="6371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526280" y="427037"/>
            <a:ext cx="335280" cy="637127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Rectangle 6"/>
          <p:cNvSpPr/>
          <p:nvPr/>
        </p:nvSpPr>
        <p:spPr>
          <a:xfrm>
            <a:off x="0" y="4785360"/>
            <a:ext cx="775716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99164" y="4808220"/>
            <a:ext cx="7581796" cy="228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Airbag Suspension Parameters for PBS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8399" y="2520258"/>
            <a:ext cx="4692901" cy="1840117"/>
          </a:xfrm>
        </p:spPr>
        <p:txBody>
          <a:bodyPr/>
          <a:lstStyle/>
          <a:p>
            <a:pPr>
              <a:buNone/>
            </a:pPr>
            <a:r>
              <a:rPr lang="en-AU" dirty="0" smtClean="0"/>
              <a:t>1.  Roll Stiffness</a:t>
            </a:r>
          </a:p>
          <a:p>
            <a:pPr>
              <a:buNone/>
            </a:pPr>
            <a:r>
              <a:rPr lang="en-AU" dirty="0" smtClean="0"/>
              <a:t>2.  Roll Steer</a:t>
            </a:r>
          </a:p>
          <a:p>
            <a:pPr>
              <a:buNone/>
            </a:pPr>
            <a:r>
              <a:rPr lang="en-AU" dirty="0" smtClean="0"/>
              <a:t>3.  Roll Centre Height</a:t>
            </a:r>
            <a:endParaRPr lang="en-AU" dirty="0"/>
          </a:p>
        </p:txBody>
      </p:sp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0871" y="4919155"/>
            <a:ext cx="1742678" cy="17144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Helvetica" pitchFamily="-84" charset="0"/>
              </a:rPr>
              <a:t>Roll Stiffness</a:t>
            </a:r>
          </a:p>
        </p:txBody>
      </p:sp>
      <p:sp>
        <p:nvSpPr>
          <p:cNvPr id="5122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spcAft>
                <a:spcPts val="1200"/>
              </a:spcAft>
              <a:buNone/>
            </a:pPr>
            <a:r>
              <a:rPr lang="en-US" dirty="0" smtClean="0"/>
              <a:t>With </a:t>
            </a:r>
            <a:r>
              <a:rPr lang="en-US" dirty="0" smtClean="0"/>
              <a:t>trailing arm type airbag suspensions, there are two elements to the roll stiffness;</a:t>
            </a:r>
          </a:p>
          <a:p>
            <a:pPr marL="715963" indent="-354013" eaLnBrk="1" hangingPunct="1">
              <a:spcAft>
                <a:spcPts val="1200"/>
              </a:spcAft>
            </a:pPr>
            <a:r>
              <a:rPr lang="en-US" dirty="0" smtClean="0"/>
              <a:t>Roll Stiffness due to the airbags</a:t>
            </a:r>
          </a:p>
          <a:p>
            <a:pPr marL="715963" indent="-354013" eaLnBrk="1" hangingPunct="1">
              <a:spcAft>
                <a:spcPts val="1200"/>
              </a:spcAft>
            </a:pPr>
            <a:r>
              <a:rPr lang="en-US" dirty="0" smtClean="0"/>
              <a:t>Auxiliary roll stiffness</a:t>
            </a:r>
          </a:p>
          <a:p>
            <a:pPr eaLnBrk="1" hangingPunct="1">
              <a:buNone/>
            </a:pPr>
            <a:endParaRPr lang="en-US" dirty="0" smtClean="0"/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520" y="4758782"/>
            <a:ext cx="1457325" cy="1784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417638"/>
            <a:ext cx="8801100" cy="5308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991600" cy="1143000"/>
          </a:xfrm>
        </p:spPr>
        <p:txBody>
          <a:bodyPr/>
          <a:lstStyle/>
          <a:p>
            <a:r>
              <a:rPr lang="en-AU" dirty="0" smtClean="0"/>
              <a:t>Roll Stiffness due to the Airbags</a:t>
            </a:r>
            <a:endParaRPr lang="en-A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368800" y="1478062"/>
            <a:ext cx="3317875" cy="4693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2875" y="2019300"/>
            <a:ext cx="2902816" cy="4106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6450345" y="1478062"/>
            <a:ext cx="12213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000" dirty="0" smtClean="0">
                <a:solidFill>
                  <a:schemeClr val="bg1"/>
                </a:solidFill>
              </a:rPr>
              <a:t>Roll Angle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5078" y="6171883"/>
            <a:ext cx="80768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000" dirty="0" smtClean="0">
                <a:solidFill>
                  <a:schemeClr val="bg1"/>
                </a:solidFill>
              </a:rPr>
              <a:t>With throttled </a:t>
            </a:r>
            <a:r>
              <a:rPr lang="en-AU" sz="2000" dirty="0" err="1" smtClean="0">
                <a:solidFill>
                  <a:schemeClr val="bg1"/>
                </a:solidFill>
              </a:rPr>
              <a:t>crossflow</a:t>
            </a:r>
            <a:r>
              <a:rPr lang="en-AU" sz="2000" dirty="0" smtClean="0">
                <a:solidFill>
                  <a:schemeClr val="bg1"/>
                </a:solidFill>
              </a:rPr>
              <a:t>  the airbags contribute approx. 15% of roll stiffness</a:t>
            </a:r>
            <a:endParaRPr lang="en-A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7200" y="1522794"/>
            <a:ext cx="8229600" cy="452301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Auxiliary Roll Stiffness</a:t>
            </a:r>
            <a:endParaRPr lang="en-A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22119" y="2011998"/>
            <a:ext cx="5882641" cy="4033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 flipH="1">
            <a:off x="506718" y="3591246"/>
            <a:ext cx="868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 smtClean="0">
                <a:solidFill>
                  <a:schemeClr val="bg1"/>
                </a:solidFill>
              </a:rPr>
              <a:t>Pivot</a:t>
            </a:r>
            <a:endParaRPr lang="en-AU" sz="20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0208" y="1598994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 smtClean="0">
                <a:solidFill>
                  <a:schemeClr val="bg1"/>
                </a:solidFill>
              </a:rPr>
              <a:t>Rigid attachment</a:t>
            </a:r>
            <a:endParaRPr lang="en-AU" sz="2000" dirty="0">
              <a:solidFill>
                <a:schemeClr val="bg1"/>
              </a:solidFill>
            </a:endParaRPr>
          </a:p>
        </p:txBody>
      </p:sp>
      <p:sp>
        <p:nvSpPr>
          <p:cNvPr id="9" name="Up Arrow 8"/>
          <p:cNvSpPr/>
          <p:nvPr/>
        </p:nvSpPr>
        <p:spPr>
          <a:xfrm>
            <a:off x="6934200" y="3302097"/>
            <a:ext cx="484632" cy="720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Down Arrow 9"/>
          <p:cNvSpPr/>
          <p:nvPr/>
        </p:nvSpPr>
        <p:spPr>
          <a:xfrm>
            <a:off x="2624328" y="1713294"/>
            <a:ext cx="484632" cy="720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TextBox 10"/>
          <p:cNvSpPr txBox="1"/>
          <p:nvPr/>
        </p:nvSpPr>
        <p:spPr>
          <a:xfrm>
            <a:off x="457200" y="603885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/>
              <a:t>When the axle rolls about the roll centre, the trailing arm spring bends and the axle beam twists </a:t>
            </a:r>
            <a:endParaRPr lang="en-AU" sz="2400" dirty="0"/>
          </a:p>
        </p:txBody>
      </p:sp>
      <p:sp>
        <p:nvSpPr>
          <p:cNvPr id="12" name="Down Arrow 11"/>
          <p:cNvSpPr/>
          <p:nvPr/>
        </p:nvSpPr>
        <p:spPr>
          <a:xfrm>
            <a:off x="3950208" y="5124448"/>
            <a:ext cx="484632" cy="720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Up Arrow 12"/>
          <p:cNvSpPr/>
          <p:nvPr/>
        </p:nvSpPr>
        <p:spPr>
          <a:xfrm>
            <a:off x="2139696" y="3734152"/>
            <a:ext cx="484632" cy="720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7" name="Straight Arrow Connector 16"/>
          <p:cNvCxnSpPr>
            <a:stCxn id="8" idx="1"/>
          </p:cNvCxnSpPr>
          <p:nvPr/>
        </p:nvCxnSpPr>
        <p:spPr>
          <a:xfrm flipH="1">
            <a:off x="3733800" y="1799049"/>
            <a:ext cx="216408" cy="1066071"/>
          </a:xfrm>
          <a:prstGeom prst="straightConnector1">
            <a:avLst/>
          </a:prstGeom>
          <a:ln w="158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7" idx="1"/>
          </p:cNvCxnSpPr>
          <p:nvPr/>
        </p:nvCxnSpPr>
        <p:spPr>
          <a:xfrm flipV="1">
            <a:off x="1375398" y="3591246"/>
            <a:ext cx="764298" cy="200055"/>
          </a:xfrm>
          <a:prstGeom prst="straightConnector1">
            <a:avLst/>
          </a:prstGeom>
          <a:ln w="158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" y="1798320"/>
            <a:ext cx="8229600" cy="364236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Roll Centre Height</a:t>
            </a:r>
            <a:endParaRPr lang="en-A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20028" b="19783"/>
          <a:stretch>
            <a:fillRect/>
          </a:stretch>
        </p:blipFill>
        <p:spPr bwMode="auto">
          <a:xfrm>
            <a:off x="750602" y="1988818"/>
            <a:ext cx="3778758" cy="3218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 t="20167" b="24735"/>
          <a:stretch>
            <a:fillRect/>
          </a:stretch>
        </p:blipFill>
        <p:spPr bwMode="auto">
          <a:xfrm>
            <a:off x="4558811" y="2022686"/>
            <a:ext cx="3778758" cy="2946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28600" y="5774025"/>
            <a:ext cx="868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/>
              <a:t>The Roll Centre of the suspension is along the centre of the vehicle, at the height of the suspension pivots</a:t>
            </a:r>
            <a:endParaRPr lang="en-A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5686" y="1365932"/>
            <a:ext cx="8534400" cy="466498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000" dirty="0" smtClean="0">
                <a:solidFill>
                  <a:schemeClr val="bg1"/>
                </a:solidFill>
              </a:rPr>
              <a:t>430mm</a:t>
            </a:r>
            <a:endParaRPr lang="en-AU" sz="20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Roll Centre Height</a:t>
            </a:r>
            <a:endParaRPr lang="en-A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70544" y="1504950"/>
            <a:ext cx="640291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494318" y="1508999"/>
            <a:ext cx="16076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000" dirty="0" smtClean="0">
                <a:solidFill>
                  <a:schemeClr val="bg1"/>
                </a:solidFill>
              </a:rPr>
              <a:t>5°Roll Angle</a:t>
            </a:r>
            <a:endParaRPr lang="en-AU" sz="20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3917382" y="4410636"/>
            <a:ext cx="9845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000" dirty="0" smtClean="0">
                <a:solidFill>
                  <a:schemeClr val="bg1"/>
                </a:solidFill>
              </a:rPr>
              <a:t>430mm</a:t>
            </a:r>
            <a:endParaRPr lang="en-AU" sz="20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>
            <a:off x="7481230" y="4798973"/>
            <a:ext cx="9845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000" dirty="0" smtClean="0">
                <a:solidFill>
                  <a:schemeClr val="bg1"/>
                </a:solidFill>
              </a:rPr>
              <a:t>720mm</a:t>
            </a:r>
            <a:endParaRPr lang="en-AU" sz="20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67943" y="5500007"/>
            <a:ext cx="9845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000" dirty="0" smtClean="0">
                <a:solidFill>
                  <a:schemeClr val="bg1"/>
                </a:solidFill>
              </a:rPr>
              <a:t>158mm</a:t>
            </a:r>
            <a:endParaRPr lang="en-AU" sz="2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74372" y="5500007"/>
            <a:ext cx="9845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000" dirty="0" smtClean="0">
                <a:solidFill>
                  <a:schemeClr val="bg1"/>
                </a:solidFill>
              </a:rPr>
              <a:t>184mm</a:t>
            </a:r>
            <a:endParaRPr lang="en-AU" sz="20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4201886"/>
            <a:ext cx="11144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000" dirty="0" smtClean="0">
                <a:solidFill>
                  <a:schemeClr val="bg1"/>
                </a:solidFill>
              </a:rPr>
              <a:t>2540mm</a:t>
            </a:r>
            <a:endParaRPr lang="en-AU" sz="20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flipH="1">
            <a:off x="285307" y="6030913"/>
            <a:ext cx="88586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/>
              <a:t>Example, approx 15% difference in lateral shift of </a:t>
            </a:r>
            <a:r>
              <a:rPr lang="en-AU" sz="2400" dirty="0" err="1" smtClean="0"/>
              <a:t>CoG</a:t>
            </a:r>
            <a:r>
              <a:rPr lang="en-AU" sz="2400" dirty="0" smtClean="0"/>
              <a:t> due to different Roll Centre Height – without suspension and tyre deflection</a:t>
            </a:r>
            <a:endParaRPr lang="en-A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Roll Steer</a:t>
            </a:r>
            <a:endParaRPr lang="en-A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63880" y="1383031"/>
            <a:ext cx="4026640" cy="2845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90520" y="1383030"/>
            <a:ext cx="4026146" cy="2845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14300" y="4378226"/>
            <a:ext cx="89154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3400" indent="-350838">
              <a:spcAft>
                <a:spcPts val="1200"/>
              </a:spcAft>
              <a:buFont typeface="Arial" pitchFamily="34" charset="0"/>
              <a:buChar char="•"/>
            </a:pPr>
            <a:r>
              <a:rPr lang="en-AU" sz="2400" dirty="0" smtClean="0"/>
              <a:t>The axle moves in an arc around the front pivots.  It does not just move up and down, it moves backwards and forwards at the same time. </a:t>
            </a:r>
          </a:p>
          <a:p>
            <a:pPr marL="533400" indent="-350838">
              <a:spcAft>
                <a:spcPts val="1200"/>
              </a:spcAft>
              <a:buFont typeface="Arial" pitchFamily="34" charset="0"/>
              <a:buChar char="•"/>
            </a:pPr>
            <a:r>
              <a:rPr lang="en-AU" sz="2400" dirty="0" smtClean="0"/>
              <a:t>When the axle rolls about the roll centre, or tilts, one wheel moves up and the other down, so one wheel will move forward and the other backwards, effectively steering</a:t>
            </a:r>
            <a:r>
              <a:rPr lang="en-AU" sz="2400" dirty="0" smtClean="0"/>
              <a:t>.</a:t>
            </a:r>
            <a:endParaRPr lang="en-A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Roll Steer</a:t>
            </a:r>
            <a:endParaRPr lang="en-A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63880" y="1383031"/>
            <a:ext cx="4026640" cy="2845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90520" y="1383030"/>
            <a:ext cx="4026146" cy="2845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28600" y="4263926"/>
            <a:ext cx="8915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3400" indent="-266700">
              <a:spcAft>
                <a:spcPts val="1200"/>
              </a:spcAft>
              <a:buFont typeface="Arial" pitchFamily="34" charset="0"/>
              <a:buChar char="•"/>
            </a:pPr>
            <a:r>
              <a:rPr lang="en-AU" sz="2400" dirty="0" smtClean="0"/>
              <a:t>Roll Steer depends on the length of the trailing arm, and the difference in height between the axle centre and the pivot point.</a:t>
            </a:r>
          </a:p>
          <a:p>
            <a:pPr marL="533400" indent="-266700">
              <a:spcAft>
                <a:spcPts val="1200"/>
              </a:spcAft>
              <a:buFont typeface="Arial" pitchFamily="34" charset="0"/>
              <a:buChar char="•"/>
            </a:pPr>
            <a:r>
              <a:rPr lang="en-AU" sz="2400" dirty="0" smtClean="0"/>
              <a:t>Underslung suspensions will generally steer into corners, overslung suspension will steer  out of a corner.</a:t>
            </a:r>
          </a:p>
          <a:p>
            <a:pPr marL="533400" indent="-266700">
              <a:spcAft>
                <a:spcPts val="1200"/>
              </a:spcAft>
              <a:buFont typeface="Arial" pitchFamily="34" charset="0"/>
              <a:buChar char="•"/>
            </a:pPr>
            <a:r>
              <a:rPr lang="en-AU" sz="2400" dirty="0" smtClean="0"/>
              <a:t>The Roll Steer coefficient is a measure of the  amount of steer relative to the roll on the suspension.</a:t>
            </a:r>
          </a:p>
          <a:p>
            <a:pPr marL="533400" indent="-266700">
              <a:spcAft>
                <a:spcPts val="1200"/>
              </a:spcAft>
              <a:buFont typeface="Arial" pitchFamily="34" charset="0"/>
              <a:buChar char="•"/>
            </a:pPr>
            <a:endParaRPr lang="en-A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63880" y="3562350"/>
            <a:ext cx="1352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chemeClr val="bg1"/>
                </a:solidFill>
              </a:rPr>
              <a:t>Underslung Suspension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64116" y="3582376"/>
            <a:ext cx="1352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chemeClr val="bg1"/>
                </a:solidFill>
              </a:rPr>
              <a:t>Overslung Suspension</a:t>
            </a:r>
            <a:endParaRPr lang="en-A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355</TotalTime>
  <Words>350</Words>
  <Application>Microsoft Office PowerPoint</Application>
  <PresentationFormat>On-screen Show (4:3)</PresentationFormat>
  <Paragraphs>46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Black</vt:lpstr>
      <vt:lpstr>Airbag Suspension Parameters for PBS</vt:lpstr>
      <vt:lpstr>Airbag Suspension Parameters for PBS</vt:lpstr>
      <vt:lpstr>Roll Stiffness</vt:lpstr>
      <vt:lpstr>Roll Stiffness due to the Airbags</vt:lpstr>
      <vt:lpstr>Auxiliary Roll Stiffness</vt:lpstr>
      <vt:lpstr>Roll Centre Height</vt:lpstr>
      <vt:lpstr>Roll Centre Height</vt:lpstr>
      <vt:lpstr>Roll Steer</vt:lpstr>
      <vt:lpstr>Roll Steer</vt:lpstr>
      <vt:lpstr>Airbag Suspension Parameters for PBS</vt:lpstr>
      <vt:lpstr>Slide 11</vt:lpstr>
    </vt:vector>
  </TitlesOfParts>
  <Company>ThereFor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Black</dc:creator>
  <cp:lastModifiedBy>marioc</cp:lastModifiedBy>
  <cp:revision>29</cp:revision>
  <dcterms:created xsi:type="dcterms:W3CDTF">2012-02-19T11:08:43Z</dcterms:created>
  <dcterms:modified xsi:type="dcterms:W3CDTF">2013-03-04T23:28:15Z</dcterms:modified>
</cp:coreProperties>
</file>