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334" r:id="rId3"/>
    <p:sldId id="358" r:id="rId4"/>
    <p:sldId id="338" r:id="rId5"/>
    <p:sldId id="361" r:id="rId6"/>
    <p:sldId id="362" r:id="rId7"/>
    <p:sldId id="366" r:id="rId8"/>
    <p:sldId id="363" r:id="rId9"/>
    <p:sldId id="364" r:id="rId10"/>
    <p:sldId id="369" r:id="rId11"/>
    <p:sldId id="367" r:id="rId12"/>
    <p:sldId id="368" r:id="rId13"/>
    <p:sldId id="360" r:id="rId14"/>
    <p:sldId id="353" r:id="rId15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7" autoAdjust="0"/>
    <p:restoredTop sz="82482" autoAdjust="0"/>
  </p:normalViewPr>
  <p:slideViewPr>
    <p:cSldViewPr>
      <p:cViewPr>
        <p:scale>
          <a:sx n="60" d="100"/>
          <a:sy n="60" d="100"/>
        </p:scale>
        <p:origin x="-3234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720C88E-932B-42D8-8F59-C5AB9C2EF4C8}" type="datetimeFigureOut">
              <a:rPr lang="en-AU" smtClean="0"/>
              <a:t>6/03/2013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7897FA3-7D30-4F38-B4F8-92E4AEC90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8130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C2D48AF-E48B-4861-8130-A48779A47EFD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2D25C25-E01A-430D-8720-8077B197159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775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8619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6206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547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="1" dirty="0" smtClean="0"/>
              <a:t>Limited uptake of Level 3 and 4 vehicles </a:t>
            </a:r>
            <a:r>
              <a:rPr lang="en-AU" dirty="0" smtClean="0"/>
              <a:t>because PBS offers little advantage compared with vehicles available under alternative schemes</a:t>
            </a:r>
          </a:p>
          <a:p>
            <a:r>
              <a:rPr lang="en-AU" dirty="0" smtClean="0"/>
              <a:t>Non PBS combinations have provided safety and productivity benefits and yet are unable to meet PBS requirements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5C25-E01A-430D-8720-8077B197159F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38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043"/>
            <a:ext cx="9144000" cy="551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93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21288"/>
            <a:ext cx="9147719" cy="8367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512" r="399" b="40814"/>
          <a:stretch/>
        </p:blipFill>
        <p:spPr>
          <a:xfrm>
            <a:off x="6300192" y="6237312"/>
            <a:ext cx="2847527" cy="47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708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21288"/>
            <a:ext cx="9147719" cy="8367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512" r="399" b="40814"/>
          <a:stretch/>
        </p:blipFill>
        <p:spPr>
          <a:xfrm>
            <a:off x="6300192" y="6237312"/>
            <a:ext cx="2847527" cy="47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1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21288"/>
            <a:ext cx="9147719" cy="8367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512" r="399" b="40814"/>
          <a:stretch/>
        </p:blipFill>
        <p:spPr>
          <a:xfrm>
            <a:off x="6300192" y="6237312"/>
            <a:ext cx="2847527" cy="47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94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21288"/>
            <a:ext cx="9147719" cy="8367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512" r="399" b="40814"/>
          <a:stretch/>
        </p:blipFill>
        <p:spPr>
          <a:xfrm>
            <a:off x="6300192" y="6237312"/>
            <a:ext cx="2847527" cy="47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7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21288"/>
            <a:ext cx="9147719" cy="8367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512" r="399" b="40814"/>
          <a:stretch/>
        </p:blipFill>
        <p:spPr>
          <a:xfrm>
            <a:off x="6300192" y="6237312"/>
            <a:ext cx="2847527" cy="47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606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021288"/>
            <a:ext cx="9147719" cy="8367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512" r="399" b="40814"/>
          <a:stretch/>
        </p:blipFill>
        <p:spPr>
          <a:xfrm>
            <a:off x="6300192" y="6237312"/>
            <a:ext cx="2847527" cy="47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873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021288"/>
            <a:ext cx="9147719" cy="8367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512" r="399" b="40814"/>
          <a:stretch/>
        </p:blipFill>
        <p:spPr>
          <a:xfrm>
            <a:off x="6300192" y="6237312"/>
            <a:ext cx="2847527" cy="47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5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021288"/>
            <a:ext cx="9147719" cy="8367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512" r="399" b="40814"/>
          <a:stretch/>
        </p:blipFill>
        <p:spPr>
          <a:xfrm>
            <a:off x="6300192" y="6237312"/>
            <a:ext cx="2847527" cy="47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01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21288"/>
            <a:ext cx="9147719" cy="8367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512" r="399" b="40814"/>
          <a:stretch/>
        </p:blipFill>
        <p:spPr>
          <a:xfrm>
            <a:off x="6300192" y="6237312"/>
            <a:ext cx="2847527" cy="47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33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21288"/>
            <a:ext cx="9147719" cy="8367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512" r="399" b="40814"/>
          <a:stretch/>
        </p:blipFill>
        <p:spPr>
          <a:xfrm>
            <a:off x="6300192" y="6237312"/>
            <a:ext cx="2847527" cy="47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179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25029-F75F-4193-B733-38D75D09B049}" type="datetimeFigureOut">
              <a:rPr lang="en-AU" smtClean="0"/>
              <a:pPr/>
              <a:t>6/03/2013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4294A-D579-4430-962A-50038D21DF7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259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au/url?sa=i&amp;rct=j&amp;q=&amp;esrc=s&amp;frm=1&amp;source=images&amp;cd=&amp;cad=rja&amp;docid=n6iO4C58R1Z5YM&amp;tbnid=uCYMY5MnHbo72M:&amp;ved=0CAUQjRw&amp;url=http://au.tv.yahoo.com/plus7/outback-truckers/&amp;ei=K-okUY6XOoqpkgXO5IGABA&amp;bvm=bv.42661473,d.dGI&amp;psig=AFQjCNFl0AjvfnL5X13lAlgc2kbWXHxgdQ&amp;ust=136146002569998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au/url?sa=i&amp;rct=j&amp;q=&amp;esrc=s&amp;frm=1&amp;source=images&amp;cd=&amp;cad=rja&amp;docid=FzCEvSSkJQyTJM&amp;tbnid=4XcvDOipuludiM:&amp;ved=0CAUQjRw&amp;url=http://www.australia.edu/Student-Life/must-know-health-and-safety-advice-while-studying-abroad.html&amp;ei=luskUe_CFMeBkwWk64CQAw&amp;bvm=bv.42661473,d.dGI&amp;psig=AFQjCNEpH4_m2iwERIsIMrl-RFbciFW8Dw&amp;ust=136146039433880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60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 Narrow" pitchFamily="34" charset="0"/>
              </a:rPr>
              <a:t>Width</a:t>
            </a:r>
            <a:endParaRPr lang="en-AU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05" y="2204864"/>
            <a:ext cx="7123580" cy="2326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5724128" y="3717033"/>
            <a:ext cx="1455849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150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 Narrow" pitchFamily="34" charset="0"/>
              </a:rPr>
              <a:t>Low Speed Turning</a:t>
            </a:r>
            <a:endParaRPr lang="en-AU" dirty="0">
              <a:solidFill>
                <a:srgbClr val="FF0000"/>
              </a:solidFill>
              <a:latin typeface="Arial Narrow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321977"/>
              </p:ext>
            </p:extLst>
          </p:nvPr>
        </p:nvGraphicFramePr>
        <p:xfrm>
          <a:off x="539552" y="1628800"/>
          <a:ext cx="7776864" cy="448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2592288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Performance</a:t>
                      </a:r>
                      <a:r>
                        <a:rPr lang="en-AU" sz="2800" baseline="0" dirty="0" smtClean="0">
                          <a:latin typeface="Arial Narrow" pitchFamily="34" charset="0"/>
                        </a:rPr>
                        <a:t> Standard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Level 3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Level 4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Low Speed </a:t>
                      </a:r>
                      <a:r>
                        <a:rPr lang="en-AU" sz="2800" dirty="0" err="1" smtClean="0">
                          <a:latin typeface="Arial Narrow" pitchFamily="34" charset="0"/>
                        </a:rPr>
                        <a:t>Swepth</a:t>
                      </a:r>
                      <a:r>
                        <a:rPr lang="en-AU" sz="2800" baseline="0" dirty="0" smtClean="0">
                          <a:latin typeface="Arial Narrow" pitchFamily="34" charset="0"/>
                        </a:rPr>
                        <a:t> Path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10.6m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13.7m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Frontal</a:t>
                      </a:r>
                      <a:r>
                        <a:rPr lang="en-AU" sz="2800" baseline="0" dirty="0" smtClean="0">
                          <a:latin typeface="Arial Narrow" pitchFamily="34" charset="0"/>
                        </a:rPr>
                        <a:t> Swing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0.7m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0.7m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MOD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0.4m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0.4m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DOM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0.2m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0.2m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Tail Swing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0.35m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0.50m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STFD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80%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80%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 Narrow" pitchFamily="34" charset="0"/>
              </a:rPr>
              <a:t>High Speed Stability</a:t>
            </a:r>
            <a:endParaRPr lang="en-AU" dirty="0">
              <a:solidFill>
                <a:srgbClr val="FF0000"/>
              </a:solidFill>
              <a:latin typeface="Arial Narrow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570776"/>
              </p:ext>
            </p:extLst>
          </p:nvPr>
        </p:nvGraphicFramePr>
        <p:xfrm>
          <a:off x="539552" y="1556792"/>
          <a:ext cx="7776864" cy="3962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72408"/>
                <a:gridCol w="2016224"/>
                <a:gridCol w="2088232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Performance</a:t>
                      </a:r>
                      <a:r>
                        <a:rPr lang="en-AU" sz="2800" baseline="0" dirty="0" smtClean="0">
                          <a:latin typeface="Arial Narrow" pitchFamily="34" charset="0"/>
                        </a:rPr>
                        <a:t> Standard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Level 3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Level 4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Static Rollover</a:t>
                      </a:r>
                      <a:r>
                        <a:rPr lang="en-AU" sz="2800" baseline="0" dirty="0" smtClean="0">
                          <a:latin typeface="Arial Narrow" pitchFamily="34" charset="0"/>
                        </a:rPr>
                        <a:t> Threshold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0.35g / 0.4g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0.35g / 0.4g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Rearward Amplification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5.7x</a:t>
                      </a:r>
                      <a:r>
                        <a:rPr lang="en-AU" sz="2800" baseline="0" dirty="0" smtClean="0">
                          <a:latin typeface="Arial Narrow" pitchFamily="34" charset="0"/>
                        </a:rPr>
                        <a:t>SRT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dirty="0" smtClean="0">
                          <a:latin typeface="Arial Narrow" pitchFamily="34" charset="0"/>
                        </a:rPr>
                        <a:t>5.7x</a:t>
                      </a:r>
                      <a:r>
                        <a:rPr lang="en-AU" sz="2800" baseline="0" dirty="0" smtClean="0">
                          <a:latin typeface="Arial Narrow" pitchFamily="34" charset="0"/>
                        </a:rPr>
                        <a:t>SRT</a:t>
                      </a:r>
                      <a:endParaRPr lang="en-AU" sz="2800" dirty="0" smtClean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High Speed Transient </a:t>
                      </a:r>
                      <a:r>
                        <a:rPr lang="en-AU" sz="2800" dirty="0" err="1" smtClean="0">
                          <a:latin typeface="Arial Narrow" pitchFamily="34" charset="0"/>
                        </a:rPr>
                        <a:t>Offtracking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1.0m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1.2m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Yaw Damping</a:t>
                      </a:r>
                      <a:r>
                        <a:rPr lang="en-AU" sz="2800" baseline="0" dirty="0" smtClean="0">
                          <a:latin typeface="Arial Narrow" pitchFamily="34" charset="0"/>
                        </a:rPr>
                        <a:t> Coefficient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0.15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0.15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Directional Stability</a:t>
                      </a:r>
                      <a:r>
                        <a:rPr lang="en-AU" sz="2800" baseline="0" dirty="0" smtClean="0">
                          <a:latin typeface="Arial Narrow" pitchFamily="34" charset="0"/>
                        </a:rPr>
                        <a:t> Under Braking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0.25g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0.20g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 Narrow" pitchFamily="34" charset="0"/>
              </a:rPr>
              <a:t>Milestones</a:t>
            </a:r>
            <a:endParaRPr lang="en-AU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8424936" cy="4637112"/>
          </a:xfrm>
        </p:spPr>
        <p:txBody>
          <a:bodyPr>
            <a:noAutofit/>
          </a:bodyPr>
          <a:lstStyle/>
          <a:p>
            <a:r>
              <a:rPr lang="en-AU" sz="2600" dirty="0" smtClean="0">
                <a:latin typeface="Arial Narrow" pitchFamily="34" charset="0"/>
              </a:rPr>
              <a:t>Stage 1: Discussion Paper (Apr ‘13)</a:t>
            </a:r>
          </a:p>
          <a:p>
            <a:r>
              <a:rPr lang="en-AU" sz="2600" dirty="0" smtClean="0">
                <a:latin typeface="Arial Narrow" pitchFamily="34" charset="0"/>
              </a:rPr>
              <a:t>Stage 2: Validation of assessment methods (May ‘13)</a:t>
            </a:r>
          </a:p>
          <a:p>
            <a:r>
              <a:rPr lang="en-AU" sz="2600" dirty="0" smtClean="0">
                <a:latin typeface="Arial Narrow" pitchFamily="34" charset="0"/>
              </a:rPr>
              <a:t>Stage 3: PBS Assessment of existing fleet (Sep ‘13)</a:t>
            </a:r>
          </a:p>
          <a:p>
            <a:r>
              <a:rPr lang="en-AU" sz="2600" dirty="0" smtClean="0">
                <a:latin typeface="Arial Narrow" pitchFamily="34" charset="0"/>
              </a:rPr>
              <a:t>Stage 4: Draft Report (Nov ‘13)</a:t>
            </a:r>
          </a:p>
          <a:p>
            <a:r>
              <a:rPr lang="en-AU" sz="2600" dirty="0" smtClean="0">
                <a:latin typeface="Arial Narrow" pitchFamily="34" charset="0"/>
              </a:rPr>
              <a:t>Stage 5: Final Report (Jan ‘14)</a:t>
            </a:r>
          </a:p>
        </p:txBody>
      </p:sp>
    </p:spTree>
    <p:extLst>
      <p:ext uri="{BB962C8B-B14F-4D97-AF65-F5344CB8AC3E}">
        <p14:creationId xmlns:p14="http://schemas.microsoft.com/office/powerpoint/2010/main" val="28501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20181"/>
            <a:ext cx="9144000" cy="1417638"/>
          </a:xfrm>
        </p:spPr>
        <p:txBody>
          <a:bodyPr/>
          <a:lstStyle/>
          <a:p>
            <a:r>
              <a:rPr lang="en-AU" dirty="0" smtClean="0">
                <a:latin typeface="Arial Narrow" pitchFamily="34" charset="0"/>
              </a:rPr>
              <a:t>End</a:t>
            </a:r>
            <a:endParaRPr lang="en-AU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7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6" y="2132856"/>
            <a:ext cx="9144000" cy="2076971"/>
          </a:xfrm>
        </p:spPr>
        <p:txBody>
          <a:bodyPr>
            <a:normAutofit/>
          </a:bodyPr>
          <a:lstStyle/>
          <a:p>
            <a:r>
              <a:rPr lang="en-AU" dirty="0" smtClean="0">
                <a:latin typeface="Arial Narrow" pitchFamily="34" charset="0"/>
              </a:rPr>
              <a:t>Review of Performance Based Standards for Level 3 and 4 vehicles</a:t>
            </a:r>
            <a:endParaRPr lang="en-AU" dirty="0">
              <a:latin typeface="Arial Narrow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9" y="99477"/>
            <a:ext cx="8953607" cy="2033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82889" y="4005064"/>
            <a:ext cx="8953607" cy="2448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2400" dirty="0" smtClean="0">
                <a:latin typeface="Arial Narrow" pitchFamily="34" charset="0"/>
              </a:rPr>
              <a:t>Marcus Coleman</a:t>
            </a:r>
          </a:p>
          <a:p>
            <a:pPr marL="0" indent="0" algn="ctr">
              <a:buNone/>
            </a:pPr>
            <a:r>
              <a:rPr lang="en-AU" sz="2400" dirty="0" smtClean="0">
                <a:latin typeface="Arial Narrow" pitchFamily="34" charset="0"/>
              </a:rPr>
              <a:t>PBS Conference – 6 March 2013</a:t>
            </a:r>
            <a:endParaRPr lang="en-AU" sz="24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 Narrow" pitchFamily="34" charset="0"/>
              </a:rPr>
              <a:t>Context</a:t>
            </a:r>
            <a:endParaRPr lang="en-AU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424936" cy="2448272"/>
          </a:xfrm>
        </p:spPr>
        <p:txBody>
          <a:bodyPr>
            <a:normAutofit/>
          </a:bodyPr>
          <a:lstStyle/>
          <a:p>
            <a:r>
              <a:rPr lang="en-AU" dirty="0" smtClean="0">
                <a:latin typeface="Arial Narrow" pitchFamily="34" charset="0"/>
              </a:rPr>
              <a:t>Limited uptake of Level 3 and 4 vehicles</a:t>
            </a:r>
          </a:p>
          <a:p>
            <a:r>
              <a:rPr lang="en-AU" dirty="0" smtClean="0">
                <a:latin typeface="Arial Narrow" pitchFamily="34" charset="0"/>
              </a:rPr>
              <a:t>Alternative schemes facilitating safer and more productive vehicles</a:t>
            </a:r>
          </a:p>
          <a:p>
            <a:r>
              <a:rPr lang="en-AU" dirty="0" smtClean="0">
                <a:latin typeface="Arial Narrow" pitchFamily="34" charset="0"/>
              </a:rPr>
              <a:t>Desire for a nationally consistent framework</a:t>
            </a:r>
          </a:p>
        </p:txBody>
      </p:sp>
      <p:pic>
        <p:nvPicPr>
          <p:cNvPr id="6148" name="Picture 4" descr="http://img.mos.aunz.yimg.com/img/-/121019/outback_truckers_18817d0-18817d3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64" y="3573016"/>
            <a:ext cx="4966642" cy="279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68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 Narrow" pitchFamily="34" charset="0"/>
              </a:rPr>
              <a:t>Key Questions</a:t>
            </a:r>
            <a:endParaRPr lang="en-AU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4690864" cy="4637112"/>
          </a:xfrm>
        </p:spPr>
        <p:txBody>
          <a:bodyPr>
            <a:normAutofit/>
          </a:bodyPr>
          <a:lstStyle/>
          <a:p>
            <a:r>
              <a:rPr lang="en-AU" dirty="0" smtClean="0">
                <a:latin typeface="Arial Narrow" pitchFamily="34" charset="0"/>
              </a:rPr>
              <a:t>What is limiting the uptake of Level 3 and 4 vehicles?</a:t>
            </a:r>
          </a:p>
          <a:p>
            <a:endParaRPr lang="en-AU" dirty="0" smtClean="0">
              <a:latin typeface="Arial Narrow" pitchFamily="34" charset="0"/>
            </a:endParaRPr>
          </a:p>
          <a:p>
            <a:r>
              <a:rPr lang="en-AU" dirty="0" smtClean="0">
                <a:latin typeface="Arial Narrow" pitchFamily="34" charset="0"/>
              </a:rPr>
              <a:t>How can the standards be changed to encourage safer and more productive Level 3 and 4 vehicles?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410" y="1628800"/>
            <a:ext cx="316835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  <a:latin typeface="Arial Narrow" pitchFamily="34" charset="0"/>
              </a:rPr>
              <a:t>Key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7992888" cy="4637112"/>
          </a:xfrm>
        </p:spPr>
        <p:txBody>
          <a:bodyPr>
            <a:normAutofit/>
          </a:bodyPr>
          <a:lstStyle/>
          <a:p>
            <a:r>
              <a:rPr lang="en-AU" dirty="0" smtClean="0">
                <a:latin typeface="Arial Narrow" pitchFamily="34" charset="0"/>
              </a:rPr>
              <a:t>How do we currently define </a:t>
            </a:r>
            <a:r>
              <a:rPr lang="en-AU" u="sng" dirty="0" smtClean="0">
                <a:latin typeface="Arial Narrow" pitchFamily="34" charset="0"/>
              </a:rPr>
              <a:t>safer</a:t>
            </a:r>
            <a:r>
              <a:rPr lang="en-AU" dirty="0" smtClean="0">
                <a:latin typeface="Arial Narrow" pitchFamily="34" charset="0"/>
              </a:rPr>
              <a:t> and </a:t>
            </a:r>
            <a:r>
              <a:rPr lang="en-AU" u="sng" dirty="0" smtClean="0">
                <a:latin typeface="Arial Narrow" pitchFamily="34" charset="0"/>
              </a:rPr>
              <a:t>more productive</a:t>
            </a:r>
            <a:r>
              <a:rPr lang="en-AU" dirty="0" smtClean="0">
                <a:latin typeface="Arial Narrow" pitchFamily="34" charset="0"/>
              </a:rPr>
              <a:t>?</a:t>
            </a:r>
          </a:p>
          <a:p>
            <a:r>
              <a:rPr lang="en-AU" dirty="0" smtClean="0">
                <a:latin typeface="Arial Narrow" pitchFamily="34" charset="0"/>
              </a:rPr>
              <a:t>Can we redefine safer?</a:t>
            </a:r>
          </a:p>
        </p:txBody>
      </p:sp>
      <p:pic>
        <p:nvPicPr>
          <p:cNvPr id="4100" name="Picture 4" descr="http://www.australia.edu/images/stories/safety_first_while_studying_abroad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18"/>
            <a:ext cx="4869640" cy="338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25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  <a:latin typeface="Arial Narrow" pitchFamily="34" charset="0"/>
              </a:rPr>
              <a:t>Key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7992888" cy="4637112"/>
          </a:xfrm>
        </p:spPr>
        <p:txBody>
          <a:bodyPr>
            <a:normAutofit/>
          </a:bodyPr>
          <a:lstStyle/>
          <a:p>
            <a:r>
              <a:rPr lang="en-AU" dirty="0" smtClean="0">
                <a:latin typeface="Arial Narrow" pitchFamily="34" charset="0"/>
              </a:rPr>
              <a:t>Which standards are limiting the uptake of Level 3 and 4 vehicles?</a:t>
            </a:r>
          </a:p>
          <a:p>
            <a:pPr lvl="1"/>
            <a:r>
              <a:rPr lang="en-AU" dirty="0" smtClean="0">
                <a:latin typeface="Arial Narrow" pitchFamily="34" charset="0"/>
              </a:rPr>
              <a:t>Infrastructure</a:t>
            </a:r>
          </a:p>
          <a:p>
            <a:pPr lvl="1"/>
            <a:r>
              <a:rPr lang="en-AU" dirty="0" smtClean="0">
                <a:latin typeface="Arial Narrow" pitchFamily="34" charset="0"/>
              </a:rPr>
              <a:t>Powertrain</a:t>
            </a:r>
          </a:p>
          <a:p>
            <a:pPr lvl="1"/>
            <a:r>
              <a:rPr lang="en-AU" dirty="0" smtClean="0">
                <a:latin typeface="Arial Narrow" pitchFamily="34" charset="0"/>
              </a:rPr>
              <a:t>Length and Width</a:t>
            </a:r>
          </a:p>
          <a:p>
            <a:pPr lvl="1"/>
            <a:r>
              <a:rPr lang="en-AU" dirty="0" smtClean="0">
                <a:latin typeface="Arial Narrow" pitchFamily="34" charset="0"/>
              </a:rPr>
              <a:t>Low Speed Turning</a:t>
            </a:r>
          </a:p>
          <a:p>
            <a:pPr lvl="1"/>
            <a:r>
              <a:rPr lang="en-AU" dirty="0" smtClean="0">
                <a:latin typeface="Arial Narrow" pitchFamily="34" charset="0"/>
              </a:rPr>
              <a:t>High Speed Stability</a:t>
            </a:r>
          </a:p>
          <a:p>
            <a:pPr lvl="1"/>
            <a:endParaRPr lang="en-AU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62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 Narrow" pitchFamily="34" charset="0"/>
              </a:rPr>
              <a:t>Infrastructure Standards</a:t>
            </a:r>
            <a:endParaRPr lang="en-AU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7992888" cy="4637112"/>
          </a:xfrm>
        </p:spPr>
        <p:txBody>
          <a:bodyPr>
            <a:normAutofit/>
          </a:bodyPr>
          <a:lstStyle/>
          <a:p>
            <a:r>
              <a:rPr lang="en-AU" dirty="0" smtClean="0">
                <a:latin typeface="Arial Narrow" pitchFamily="34" charset="0"/>
              </a:rPr>
              <a:t>Pavement horizontal loading</a:t>
            </a:r>
          </a:p>
          <a:p>
            <a:endParaRPr lang="en-AU" dirty="0" smtClean="0">
              <a:latin typeface="Arial Narrow" pitchFamily="34" charset="0"/>
            </a:endParaRPr>
          </a:p>
          <a:p>
            <a:endParaRPr lang="en-AU" dirty="0">
              <a:latin typeface="Arial Narrow" pitchFamily="34" charset="0"/>
            </a:endParaRPr>
          </a:p>
          <a:p>
            <a:endParaRPr lang="en-AU" dirty="0" smtClean="0">
              <a:latin typeface="Arial Narrow" pitchFamily="34" charset="0"/>
            </a:endParaRPr>
          </a:p>
          <a:p>
            <a:endParaRPr lang="en-AU" dirty="0">
              <a:latin typeface="Arial Narrow" pitchFamily="34" charset="0"/>
            </a:endParaRPr>
          </a:p>
          <a:p>
            <a:endParaRPr lang="en-AU" dirty="0" smtClean="0">
              <a:latin typeface="Arial Narrow" pitchFamily="34" charset="0"/>
            </a:endParaRPr>
          </a:p>
          <a:p>
            <a:endParaRPr lang="en-AU" dirty="0">
              <a:latin typeface="Arial Narrow" pitchFamily="34" charset="0"/>
            </a:endParaRPr>
          </a:p>
          <a:p>
            <a:r>
              <a:rPr lang="en-AU" dirty="0" smtClean="0">
                <a:latin typeface="Arial Narrow" pitchFamily="34" charset="0"/>
              </a:rPr>
              <a:t>Bridge</a:t>
            </a:r>
          </a:p>
          <a:p>
            <a:endParaRPr lang="en-AU" dirty="0" smtClean="0">
              <a:latin typeface="Arial Narrow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77" y="2435125"/>
            <a:ext cx="7435413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5940152" y="3933055"/>
            <a:ext cx="1455849" cy="11663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784872"/>
            <a:ext cx="4464496" cy="678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489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 Narrow" pitchFamily="34" charset="0"/>
              </a:rPr>
              <a:t>Powertrain</a:t>
            </a:r>
            <a:endParaRPr lang="en-AU" dirty="0">
              <a:solidFill>
                <a:srgbClr val="FF0000"/>
              </a:solidFill>
              <a:latin typeface="Arial Narrow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828115"/>
              </p:ext>
            </p:extLst>
          </p:nvPr>
        </p:nvGraphicFramePr>
        <p:xfrm>
          <a:off x="611560" y="1844824"/>
          <a:ext cx="7776864" cy="3444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2592288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Performance</a:t>
                      </a:r>
                      <a:r>
                        <a:rPr lang="en-AU" sz="2800" baseline="0" dirty="0" smtClean="0">
                          <a:latin typeface="Arial Narrow" pitchFamily="34" charset="0"/>
                        </a:rPr>
                        <a:t> Standard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Level 3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Level 4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err="1" smtClean="0">
                          <a:latin typeface="Arial Narrow" pitchFamily="34" charset="0"/>
                        </a:rPr>
                        <a:t>Startability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At least 10%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At least 5%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err="1" smtClean="0">
                          <a:latin typeface="Arial Narrow" pitchFamily="34" charset="0"/>
                        </a:rPr>
                        <a:t>Gradeability</a:t>
                      </a:r>
                      <a:r>
                        <a:rPr lang="en-AU" sz="2800" dirty="0" smtClean="0">
                          <a:latin typeface="Arial Narrow" pitchFamily="34" charset="0"/>
                        </a:rPr>
                        <a:t> (A)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At least 12%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At least 8%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err="1" smtClean="0">
                          <a:latin typeface="Arial Narrow" pitchFamily="34" charset="0"/>
                        </a:rPr>
                        <a:t>Gradeability</a:t>
                      </a:r>
                      <a:r>
                        <a:rPr lang="en-AU" sz="2800" dirty="0" smtClean="0">
                          <a:latin typeface="Arial Narrow" pitchFamily="34" charset="0"/>
                        </a:rPr>
                        <a:t> (B)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At least 70km/h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At least 60km/h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Acceleration Capability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26 seconds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>
                          <a:latin typeface="Arial Narrow" pitchFamily="34" charset="0"/>
                        </a:rPr>
                        <a:t>29 seconds</a:t>
                      </a:r>
                      <a:endParaRPr lang="en-A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4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  <a:latin typeface="Arial Narrow" pitchFamily="34" charset="0"/>
              </a:rPr>
              <a:t>Length</a:t>
            </a:r>
            <a:endParaRPr lang="en-AU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40768"/>
            <a:ext cx="672465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0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11116</TotalTime>
  <Words>350</Words>
  <Application>Microsoft Office PowerPoint</Application>
  <PresentationFormat>On-screen Show (4:3)</PresentationFormat>
  <Paragraphs>112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Review of Performance Based Standards for Level 3 and 4 vehicles</vt:lpstr>
      <vt:lpstr>Context</vt:lpstr>
      <vt:lpstr>Key Questions</vt:lpstr>
      <vt:lpstr>Key Questions</vt:lpstr>
      <vt:lpstr>Key Questions</vt:lpstr>
      <vt:lpstr>Infrastructure Standards</vt:lpstr>
      <vt:lpstr>Powertrain</vt:lpstr>
      <vt:lpstr>Length</vt:lpstr>
      <vt:lpstr>Width</vt:lpstr>
      <vt:lpstr>Low Speed Turning</vt:lpstr>
      <vt:lpstr>High Speed Stability</vt:lpstr>
      <vt:lpstr>Milestones</vt:lpstr>
      <vt:lpstr>End</vt:lpstr>
    </vt:vector>
  </TitlesOfParts>
  <Company>Marcus Coleman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 Coleman</dc:creator>
  <cp:lastModifiedBy>Marcus Coleman</cp:lastModifiedBy>
  <cp:revision>264</cp:revision>
  <cp:lastPrinted>2013-02-14T01:15:51Z</cp:lastPrinted>
  <dcterms:created xsi:type="dcterms:W3CDTF">2011-09-01T11:21:30Z</dcterms:created>
  <dcterms:modified xsi:type="dcterms:W3CDTF">2013-03-05T22:30:08Z</dcterms:modified>
</cp:coreProperties>
</file>