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D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14" autoAdjust="0"/>
  </p:normalViewPr>
  <p:slideViewPr>
    <p:cSldViewPr>
      <p:cViewPr varScale="1">
        <p:scale>
          <a:sx n="153" d="100"/>
          <a:sy n="153" d="100"/>
        </p:scale>
        <p:origin x="-101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65C35-CD99-4691-8DF9-64E1341BF000}" type="datetimeFigureOut">
              <a:rPr lang="en-AU" smtClean="0"/>
              <a:t>7/5/18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4D59E-50AA-4E01-92D2-986729CF611F}" type="slidenum">
              <a:rPr lang="en-AU" smtClean="0"/>
              <a:t>‹#›</a:t>
            </a:fld>
            <a:endParaRPr lang="en-AU"/>
          </a:p>
        </p:txBody>
      </p:sp>
    </p:spTree>
    <p:extLst>
      <p:ext uri="{BB962C8B-B14F-4D97-AF65-F5344CB8AC3E}">
        <p14:creationId xmlns:p14="http://schemas.microsoft.com/office/powerpoint/2010/main" val="408603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Good morning and thank you for the opportunity to</a:t>
            </a:r>
            <a:r>
              <a:rPr lang="en-US" sz="1200" baseline="0" dirty="0"/>
              <a:t> speak to you today. </a:t>
            </a:r>
          </a:p>
          <a:p>
            <a:endParaRPr lang="en-US" sz="1200" baseline="0" dirty="0"/>
          </a:p>
          <a:p>
            <a:r>
              <a:rPr lang="en-US" sz="1200" baseline="0" dirty="0"/>
              <a:t>It is my view that we are facing the prospect of significant change in the transport and logistics sectors over the next 10 years. These changes will affect both the heavy vehicle sector and the way in which governments regulate the industry.</a:t>
            </a:r>
          </a:p>
          <a:p>
            <a:endParaRPr lang="en-US" sz="1200" baseline="0" dirty="0"/>
          </a:p>
          <a:p>
            <a:r>
              <a:rPr lang="en-US" sz="1200" baseline="0" dirty="0"/>
              <a:t>Both industry the governments need to better understand the major drivers of change likely to emerge over the next decade so that we can both accommodate, respond to and shape these changes where appropriate.</a:t>
            </a:r>
          </a:p>
          <a:p>
            <a:endParaRPr lang="en-AU" dirty="0"/>
          </a:p>
        </p:txBody>
      </p:sp>
      <p:sp>
        <p:nvSpPr>
          <p:cNvPr id="4" name="Slide Number Placeholder 3"/>
          <p:cNvSpPr>
            <a:spLocks noGrp="1"/>
          </p:cNvSpPr>
          <p:nvPr>
            <p:ph type="sldNum" sz="quarter" idx="10"/>
          </p:nvPr>
        </p:nvSpPr>
        <p:spPr/>
        <p:txBody>
          <a:bodyPr/>
          <a:lstStyle/>
          <a:p>
            <a:fld id="{9DE4D59E-50AA-4E01-92D2-986729CF611F}" type="slidenum">
              <a:rPr lang="en-AU" smtClean="0"/>
              <a:t>1</a:t>
            </a:fld>
            <a:endParaRPr lang="en-AU"/>
          </a:p>
        </p:txBody>
      </p:sp>
    </p:spTree>
    <p:extLst>
      <p:ext uri="{BB962C8B-B14F-4D97-AF65-F5344CB8AC3E}">
        <p14:creationId xmlns:p14="http://schemas.microsoft.com/office/powerpoint/2010/main" val="205011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You all know that the transport and logistics sectors are complex and are constantly evolving. </a:t>
            </a:r>
          </a:p>
          <a:p>
            <a:endParaRPr lang="en-US" sz="1200" baseline="0" dirty="0"/>
          </a:p>
          <a:p>
            <a:r>
              <a:rPr lang="en-US" sz="1200" baseline="0" dirty="0"/>
              <a:t>The impact of new technologies underpinned by better access to data and near real-time analytics is acting as a powerful catalyst for change across the globe affecting today’s market structures and the demand for products and services across the transport and logistics sectors. </a:t>
            </a:r>
          </a:p>
          <a:p>
            <a:endParaRPr lang="en-US" sz="1200" baseline="0" dirty="0"/>
          </a:p>
          <a:p>
            <a:r>
              <a:rPr lang="en-US" sz="1200" baseline="0" dirty="0"/>
              <a:t>More automated transport systems, increases in ‘on-demand’ and shared mobility solutions, and consumers desire for greater convenience are all factors likely to affect the provision of transport services across the globe, particularly in our larger cities and urban areas over the next decade.</a:t>
            </a:r>
          </a:p>
          <a:p>
            <a:endParaRPr lang="en-US" sz="1200" baseline="0" dirty="0"/>
          </a:p>
          <a:p>
            <a:r>
              <a:rPr lang="en-US" sz="1200" baseline="0" dirty="0"/>
              <a:t>Governments also have a role in driving change where markets either fail to act or do not respond quickly enough to emerging community challenges. </a:t>
            </a:r>
          </a:p>
          <a:p>
            <a:endParaRPr lang="en-US" sz="1200" baseline="0" dirty="0"/>
          </a:p>
          <a:p>
            <a:r>
              <a:rPr lang="en-US" sz="1200" baseline="0" dirty="0"/>
              <a:t>In recent years governments around the globe have sought to encourage safer, more sustainable and environmentally friendly transport systems.  </a:t>
            </a:r>
          </a:p>
          <a:p>
            <a:endParaRPr lang="en-US" sz="1200" baseline="0" dirty="0"/>
          </a:p>
          <a:p>
            <a:r>
              <a:rPr lang="en-US" sz="1200" baseline="0" dirty="0"/>
              <a:t>Overseas examples of this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Establishment of congestion zones and low/ultra low emissions zones in London.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Scandinavian countries are encouraging the increased use of hybrid or electric powered vehicles through a range of incentives including reduced registration charges and in some cases waiving all registration charges.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Japan has regulatory arrangements in place that restrict the registration of vehicles when they reach a certain 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There are also ongoing efforts around the globe to reform the way we will pay for access to key public road networks.</a:t>
            </a:r>
          </a:p>
          <a:p>
            <a:endParaRPr lang="en-US" sz="1200" baseline="0" dirty="0"/>
          </a:p>
          <a:p>
            <a:pPr marL="0" marR="0" lvl="0" indent="0" algn="l" defTabSz="914166" rtl="0" eaLnBrk="1" fontAlgn="auto" latinLnBrk="0" hangingPunct="1">
              <a:lnSpc>
                <a:spcPct val="100000"/>
              </a:lnSpc>
              <a:spcBef>
                <a:spcPts val="0"/>
              </a:spcBef>
              <a:spcAft>
                <a:spcPts val="0"/>
              </a:spcAft>
              <a:buClrTx/>
              <a:buSzTx/>
              <a:buFontTx/>
              <a:buNone/>
              <a:tabLst/>
              <a:defRPr/>
            </a:pPr>
            <a:r>
              <a:rPr lang="en-US" sz="1200" baseline="0" dirty="0"/>
              <a:t>In Australia, safety and productivity concerns are acting as powerful drivers for government action. The pressure on governments to respond to increased fatalities and serious injuries as a result of vehicle crashes is increasing. </a:t>
            </a:r>
          </a:p>
          <a:p>
            <a:pPr marL="0" marR="0" lvl="0" indent="0" algn="l" defTabSz="914166"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166" rtl="0" eaLnBrk="1" fontAlgn="auto" latinLnBrk="0" hangingPunct="1">
              <a:lnSpc>
                <a:spcPct val="100000"/>
              </a:lnSpc>
              <a:spcBef>
                <a:spcPts val="0"/>
              </a:spcBef>
              <a:spcAft>
                <a:spcPts val="0"/>
              </a:spcAft>
              <a:buClrTx/>
              <a:buSzTx/>
              <a:buFontTx/>
              <a:buNone/>
              <a:tabLst/>
              <a:defRPr/>
            </a:pPr>
            <a:r>
              <a:rPr lang="en-US" sz="1200" baseline="0" dirty="0"/>
              <a:t>The domestic freight task is increasing – NTC believes it will grow by 27% over the next 10 years – and pressure on governments to facilitate and better manage freight movements is likely to see governments consider a range of initiatives as part of the National Freight &amp; Supply Chain Strategy currently under development.  </a:t>
            </a:r>
          </a:p>
          <a:p>
            <a:pPr marL="0" marR="0" lvl="0" indent="0" algn="l" defTabSz="914166" rtl="0" eaLnBrk="1" fontAlgn="auto" latinLnBrk="0" hangingPunct="1">
              <a:lnSpc>
                <a:spcPct val="100000"/>
              </a:lnSpc>
              <a:spcBef>
                <a:spcPts val="0"/>
              </a:spcBef>
              <a:spcAft>
                <a:spcPts val="0"/>
              </a:spcAft>
              <a:buClrTx/>
              <a:buSzTx/>
              <a:buFontTx/>
              <a:buNone/>
              <a:tabLst/>
              <a:defRPr/>
            </a:pPr>
            <a:endParaRPr lang="en-US" sz="1200" baseline="0" dirty="0"/>
          </a:p>
          <a:p>
            <a:r>
              <a:rPr lang="en-US" sz="1200" baseline="0" dirty="0"/>
              <a:t>In times of rapid technology-led change, one of the additional challenges for governments is to ensure that new transport-related products and services are safe and that their operational deployment is in the community’s interest, whilst at the same time ensuring that current laws do not act as barriers to innovation that will deliver potential safety and productivity benefits – this requires law makers to carefully balance these, sometimes competing, requirements.</a:t>
            </a:r>
            <a:endParaRPr lang="en-AU" sz="1200" dirty="0"/>
          </a:p>
        </p:txBody>
      </p:sp>
      <p:sp>
        <p:nvSpPr>
          <p:cNvPr id="4" name="Slide Number Placeholder 3"/>
          <p:cNvSpPr>
            <a:spLocks noGrp="1"/>
          </p:cNvSpPr>
          <p:nvPr>
            <p:ph type="sldNum" sz="quarter" idx="10"/>
          </p:nvPr>
        </p:nvSpPr>
        <p:spPr/>
        <p:txBody>
          <a:bodyPr/>
          <a:lstStyle/>
          <a:p>
            <a:fld id="{9DE4D59E-50AA-4E01-92D2-986729CF611F}" type="slidenum">
              <a:rPr lang="en-AU" smtClean="0"/>
              <a:t>2</a:t>
            </a:fld>
            <a:endParaRPr lang="en-AU"/>
          </a:p>
        </p:txBody>
      </p:sp>
    </p:spTree>
    <p:extLst>
      <p:ext uri="{BB962C8B-B14F-4D97-AF65-F5344CB8AC3E}">
        <p14:creationId xmlns:p14="http://schemas.microsoft.com/office/powerpoint/2010/main" val="35543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Over the next 10 years we expect significant change to occur across the transport and logistics sectors in Australia. On this slide are just a few examples of technology and data driven changes we are starting to see emerge overseas and in Australia.</a:t>
            </a:r>
          </a:p>
          <a:p>
            <a:endParaRPr lang="en-US" sz="1200" b="0" baseline="0" dirty="0"/>
          </a:p>
          <a:p>
            <a:pPr marL="0" marR="0" lvl="0" indent="0" algn="l" defTabSz="914400" rtl="0" eaLnBrk="1" fontAlgn="auto" latinLnBrk="0" hangingPunct="1">
              <a:lnSpc>
                <a:spcPct val="110000"/>
              </a:lnSpc>
              <a:spcBef>
                <a:spcPts val="0"/>
              </a:spcBef>
              <a:spcAft>
                <a:spcPts val="0"/>
              </a:spcAft>
              <a:buClrTx/>
              <a:buSzTx/>
              <a:buFontTx/>
              <a:buNone/>
              <a:tabLst/>
              <a:defRPr/>
            </a:pPr>
            <a:r>
              <a:rPr lang="en-AU" sz="1200" b="1" dirty="0">
                <a:solidFill>
                  <a:schemeClr val="tx1"/>
                </a:solidFill>
              </a:rPr>
              <a:t>Automation</a:t>
            </a:r>
            <a:r>
              <a:rPr lang="en-AU" sz="1200" dirty="0">
                <a:solidFill>
                  <a:schemeClr val="tx1"/>
                </a:solidFill>
              </a:rPr>
              <a:t> and smart infrastructure have the potential to transform freight movements.</a:t>
            </a:r>
            <a:r>
              <a:rPr lang="en-AU" sz="1200" baseline="0" dirty="0">
                <a:solidFill>
                  <a:schemeClr val="tx1"/>
                </a:solidFill>
              </a:rPr>
              <a:t> We have seen the discrete application of autonomous trucks and trains at Rio Tinto’s mines in the Pilbara, however </a:t>
            </a:r>
            <a:r>
              <a:rPr lang="en-US" sz="1200" baseline="0" dirty="0">
                <a:solidFill>
                  <a:schemeClr val="tx1"/>
                </a:solidFill>
              </a:rPr>
              <a:t>the use of ‘more-automated’ trains and road vehicles carrying freight will increase over the next 10–15 years.</a:t>
            </a:r>
            <a:endParaRPr lang="en-US" sz="1200" baseline="0" dirty="0"/>
          </a:p>
          <a:p>
            <a:pPr marL="0" marR="0" indent="0" algn="l" defTabSz="914400" rtl="0" eaLnBrk="1" fontAlgn="auto" latinLnBrk="0" hangingPunct="1">
              <a:lnSpc>
                <a:spcPct val="110000"/>
              </a:lnSpc>
              <a:spcBef>
                <a:spcPts val="0"/>
              </a:spcBef>
              <a:spcAft>
                <a:spcPts val="0"/>
              </a:spcAft>
              <a:buClrTx/>
              <a:buSzTx/>
              <a:buFontTx/>
              <a:buNone/>
              <a:tabLst/>
              <a:defRPr/>
            </a:pPr>
            <a:endParaRPr lang="en-US" sz="1200" baseline="0" dirty="0"/>
          </a:p>
          <a:p>
            <a:r>
              <a:rPr lang="en-AU" sz="1200" b="1" kern="1200" dirty="0">
                <a:solidFill>
                  <a:schemeClr val="tx1"/>
                </a:solidFill>
                <a:effectLst/>
                <a:latin typeface="+mn-lt"/>
                <a:ea typeface="+mn-ea"/>
                <a:cs typeface="+mn-cs"/>
              </a:rPr>
              <a:t>Digital marketplaces</a:t>
            </a:r>
            <a:r>
              <a:rPr lang="en-AU" sz="1200" kern="1200" dirty="0">
                <a:solidFill>
                  <a:schemeClr val="tx1"/>
                </a:solidFill>
                <a:effectLst/>
                <a:latin typeface="+mn-lt"/>
                <a:ea typeface="+mn-ea"/>
                <a:cs typeface="+mn-cs"/>
              </a:rPr>
              <a:t>, also known as online marketplaces or platform companies, are redefining business in every industry, including transport and logistics. Digital transport markets are characterised by sharing information that was, to some extent, previously held as ‘commercial in confidence’, giving companies a competitive edge.</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There are now more devices than people connected to the internet. In the last few years we have seen an explosion of apps to replace or build on these platforms and utilise the increasing amount of data available and these connected devices.</a:t>
            </a:r>
          </a:p>
          <a:p>
            <a:pPr>
              <a:lnSpc>
                <a:spcPct val="110000"/>
              </a:lnSpc>
              <a:buFontTx/>
              <a:buNone/>
            </a:pPr>
            <a:endParaRPr lang="en-US" sz="1200" b="1" baseline="0" dirty="0"/>
          </a:p>
          <a:p>
            <a:r>
              <a:rPr lang="en-AU" sz="1200" kern="1200" dirty="0">
                <a:solidFill>
                  <a:schemeClr val="tx1"/>
                </a:solidFill>
                <a:effectLst/>
                <a:latin typeface="+mn-lt"/>
                <a:ea typeface="+mn-ea"/>
                <a:cs typeface="+mn-cs"/>
              </a:rPr>
              <a:t>The next evolution might be </a:t>
            </a:r>
            <a:r>
              <a:rPr lang="en-AU" sz="1200" b="1" kern="1200" dirty="0">
                <a:solidFill>
                  <a:schemeClr val="tx1"/>
                </a:solidFill>
                <a:effectLst/>
                <a:latin typeface="+mn-lt"/>
                <a:ea typeface="+mn-ea"/>
                <a:cs typeface="+mn-cs"/>
              </a:rPr>
              <a:t>Blockchain</a:t>
            </a:r>
            <a:r>
              <a:rPr lang="en-AU" sz="1200" kern="1200" dirty="0">
                <a:solidFill>
                  <a:schemeClr val="tx1"/>
                </a:solidFill>
                <a:effectLst/>
                <a:latin typeface="+mn-lt"/>
                <a:ea typeface="+mn-ea"/>
                <a:cs typeface="+mn-cs"/>
              </a:rPr>
              <a:t>, or similar secure, private ledgers and e-contracts between parties. In May 2017, Deloitte tweeted that 10% of global GDP would be built on top of Blockchain applications. Blockchain has the potential to cut out some incumbent intermediaries in the existing logistics and supply chain. For example, peer-to-peer ridesharing that cuts out the ‘booking platform’ such as Uber. This raises some interesting questions for government on how we regulate the parties involved.</a:t>
            </a:r>
          </a:p>
          <a:p>
            <a:endParaRPr lang="en-AU" sz="1200" kern="1200" dirty="0">
              <a:solidFill>
                <a:schemeClr val="tx1"/>
              </a:solidFill>
              <a:effectLst/>
              <a:latin typeface="+mn-lt"/>
              <a:ea typeface="+mn-ea"/>
              <a:cs typeface="+mn-cs"/>
            </a:endParaRPr>
          </a:p>
          <a:p>
            <a:r>
              <a:rPr lang="en-US" b="0" baseline="0" dirty="0"/>
              <a:t>We are also seeing trials of aerial drones, land-based robots and vehicles that can operate across multiple environments – these new freight delivery technologies may alter the way we achieve last mile deliveries, particularly in our big cities and they certainly pose some interesting regulatory challenges for governments as we move towards 3-dimensional mobility corridor solutions to move people and goods more efficiently.</a:t>
            </a:r>
            <a:endParaRPr lang="en-AU" dirty="0"/>
          </a:p>
        </p:txBody>
      </p:sp>
      <p:sp>
        <p:nvSpPr>
          <p:cNvPr id="4" name="Slide Number Placeholder 3"/>
          <p:cNvSpPr>
            <a:spLocks noGrp="1"/>
          </p:cNvSpPr>
          <p:nvPr>
            <p:ph type="sldNum" sz="quarter" idx="10"/>
          </p:nvPr>
        </p:nvSpPr>
        <p:spPr/>
        <p:txBody>
          <a:bodyPr/>
          <a:lstStyle/>
          <a:p>
            <a:fld id="{9DE4D59E-50AA-4E01-92D2-986729CF611F}" type="slidenum">
              <a:rPr lang="en-AU" smtClean="0"/>
              <a:t>3</a:t>
            </a:fld>
            <a:endParaRPr lang="en-AU"/>
          </a:p>
        </p:txBody>
      </p:sp>
    </p:spTree>
    <p:extLst>
      <p:ext uri="{BB962C8B-B14F-4D97-AF65-F5344CB8AC3E}">
        <p14:creationId xmlns:p14="http://schemas.microsoft.com/office/powerpoint/2010/main" val="11879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potential benefits of these types of changes are the subject of almost daily discussion in the media.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we can debate likely implementation dates and market impacts, it is likely that—collectively—they will deliver varying degrees of benefit summarised on this slide.</a:t>
            </a:r>
            <a:endParaRPr lang="en-AU" dirty="0"/>
          </a:p>
        </p:txBody>
      </p:sp>
      <p:sp>
        <p:nvSpPr>
          <p:cNvPr id="4" name="Slide Number Placeholder 3"/>
          <p:cNvSpPr>
            <a:spLocks noGrp="1"/>
          </p:cNvSpPr>
          <p:nvPr>
            <p:ph type="sldNum" sz="quarter" idx="10"/>
          </p:nvPr>
        </p:nvSpPr>
        <p:spPr/>
        <p:txBody>
          <a:bodyPr/>
          <a:lstStyle/>
          <a:p>
            <a:fld id="{9DE4D59E-50AA-4E01-92D2-986729CF611F}" type="slidenum">
              <a:rPr lang="en-AU" smtClean="0"/>
              <a:t>4</a:t>
            </a:fld>
            <a:endParaRPr lang="en-AU"/>
          </a:p>
        </p:txBody>
      </p:sp>
    </p:spTree>
    <p:extLst>
      <p:ext uri="{BB962C8B-B14F-4D97-AF65-F5344CB8AC3E}">
        <p14:creationId xmlns:p14="http://schemas.microsoft.com/office/powerpoint/2010/main" val="206941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a heavy vehicle perspective the demand for safer, more productive and environmentally friendly vehicles has and will continue to drive innovation in Australia’s heavy vehicle sector. </a:t>
            </a:r>
          </a:p>
          <a:p>
            <a:endParaRPr lang="en-AU" dirty="0"/>
          </a:p>
          <a:p>
            <a:r>
              <a:rPr lang="en-AU" dirty="0"/>
              <a:t>Australia has, in many ways, led the way in terms of global heavy vehicle innovation and the various heavy vehicle combinations we see moving freight in Australia today is testimony to the industry’s ability to invest in and utilise innovative vehicles to address some of the unique freight and environmental challenges we face in Australia.</a:t>
            </a:r>
          </a:p>
          <a:p>
            <a:endParaRPr lang="en-AU" dirty="0"/>
          </a:p>
          <a:p>
            <a:r>
              <a:rPr lang="en-AU" dirty="0"/>
              <a:t>In response to increases in the freight task and more strident community expectations I also suspect governments will be increasingly keen to ensure safer, more productive and environmentally friendly vehicles are operating on our key freight routes.</a:t>
            </a:r>
            <a:r>
              <a:rPr lang="en-AU" baseline="0" dirty="0"/>
              <a:t> T</a:t>
            </a:r>
            <a:r>
              <a:rPr lang="en-AU" dirty="0"/>
              <a:t>echnologies that increase the safety performance of a vehicle, reduce emissions and vehicle designs that allow more productive and safer vehicles on our roads should be encouraged wherever possible.</a:t>
            </a:r>
          </a:p>
          <a:p>
            <a:endParaRPr lang="en-AU" dirty="0"/>
          </a:p>
          <a:p>
            <a:r>
              <a:rPr lang="en-AU" dirty="0"/>
              <a:t>Looking ahead I would suggest the types of changes in technology we are likely to see in heavy vehicle design and capability over the next decade will reflect:</a:t>
            </a:r>
          </a:p>
          <a:p>
            <a:pPr marL="171450" indent="-171450">
              <a:buFont typeface="Arial" panose="020B0604020202020204" pitchFamily="34" charset="0"/>
              <a:buChar char="•"/>
            </a:pPr>
            <a:r>
              <a:rPr lang="en-AU" dirty="0"/>
              <a:t>progressive improvements in vehicle automation technology</a:t>
            </a:r>
          </a:p>
          <a:p>
            <a:pPr marL="171450" indent="-171450">
              <a:buFont typeface="Arial" panose="020B0604020202020204" pitchFamily="34" charset="0"/>
              <a:buChar char="•"/>
            </a:pPr>
            <a:r>
              <a:rPr lang="en-AU" dirty="0"/>
              <a:t>greater access to data and near real-time analytics for operators and drivers </a:t>
            </a:r>
          </a:p>
          <a:p>
            <a:pPr marL="171450" indent="-171450">
              <a:buFont typeface="Arial" panose="020B0604020202020204" pitchFamily="34" charset="0"/>
              <a:buChar char="•"/>
            </a:pPr>
            <a:r>
              <a:rPr lang="en-AU" dirty="0"/>
              <a:t>enhancements to existing vehicles as a result of retrofitting better rollover stability control technology, emergency braking systems, increasing use of telematics</a:t>
            </a:r>
            <a:r>
              <a:rPr lang="en-AU" baseline="0" dirty="0"/>
              <a:t> </a:t>
            </a:r>
            <a:r>
              <a:rPr lang="en-AU" dirty="0"/>
              <a:t>devices including in-cabin driver performance monitoring systems, better lane-keeping technology and more efficient and cleaner propulsion systems. </a:t>
            </a:r>
          </a:p>
          <a:p>
            <a:pPr marL="171450" indent="-171450">
              <a:buFont typeface="Arial" panose="020B0604020202020204" pitchFamily="34" charset="0"/>
              <a:buChar char="•"/>
            </a:pPr>
            <a:r>
              <a:rPr lang="en-US" dirty="0"/>
              <a:t>new vehicles</a:t>
            </a:r>
            <a:r>
              <a:rPr lang="en-US" baseline="0" dirty="0"/>
              <a:t> and trailers entering the market incorporating many of these technology features as “standard”.</a:t>
            </a: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In Australia, the Performance Based Standards Scheme has been in operation since 2007 and provides an example of what can be done to encourage industry to pursue vehicles that offer improved heavy vehicle safety and productivity performance. NTC has just completed a review of the PBS scheme and will propose some significant recommendations to Ministers in May this year that are designed to further improve the scheme’s performance and increase PBS vehicle take up across the industry. </a:t>
            </a:r>
          </a:p>
        </p:txBody>
      </p:sp>
      <p:sp>
        <p:nvSpPr>
          <p:cNvPr id="4" name="Slide Number Placeholder 3"/>
          <p:cNvSpPr>
            <a:spLocks noGrp="1"/>
          </p:cNvSpPr>
          <p:nvPr>
            <p:ph type="sldNum" sz="quarter" idx="10"/>
          </p:nvPr>
        </p:nvSpPr>
        <p:spPr/>
        <p:txBody>
          <a:bodyPr/>
          <a:lstStyle/>
          <a:p>
            <a:fld id="{9DE4D59E-50AA-4E01-92D2-986729CF611F}" type="slidenum">
              <a:rPr lang="en-AU" smtClean="0"/>
              <a:t>5</a:t>
            </a:fld>
            <a:endParaRPr lang="en-AU"/>
          </a:p>
        </p:txBody>
      </p:sp>
    </p:spTree>
    <p:extLst>
      <p:ext uri="{BB962C8B-B14F-4D97-AF65-F5344CB8AC3E}">
        <p14:creationId xmlns:p14="http://schemas.microsoft.com/office/powerpoint/2010/main" val="243504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my view, rapid technology and data-driven changes pose a number of significant legislative challenges. </a:t>
            </a:r>
            <a:r>
              <a:rPr lang="en-AU" sz="1200" kern="1200" dirty="0">
                <a:solidFill>
                  <a:schemeClr val="tx1"/>
                </a:solidFill>
                <a:effectLst/>
                <a:latin typeface="+mn-lt"/>
                <a:ea typeface="+mn-ea"/>
                <a:cs typeface="+mn-cs"/>
              </a:rPr>
              <a:t>These changes are likely to require governments to carefully re-examine the way they regulate to ensure transport and logistics systems remain both safe and sustainable. </a:t>
            </a:r>
          </a:p>
          <a:p>
            <a:pPr marL="0" marR="0" indent="0" algn="l" defTabSz="914166"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not an easy task… however, the risk governments face by not being proactive is that in times of rapid change, existing regulations will quickly become less ‘fit for purpose’ and in fact delay, or act as barriers to, the introduction of innovative business models that have the potential to deliver productivity and safety benefits to our communities. </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laws governing heavy vehicles in Australia can be improved. They are, in my view, overly prescriptive in nature and are unable to easily accommodate rapid technology change. It is my view that we need to move to more performance-based laws that are technology-neutral and principles based. These types of laws, if implemented, will be more flexible and responsive to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Governments also need to consider the best ways to encourage increased industry take up of technology that will improve heavy vehicle safety, productivity and environmental outcomes, whether this is through retro-fitting technology into existing heavy vehicles or encouraging operators to the purchase newer vehicles with many of the technologies already embedded with the vehicle’s design.  </a:t>
            </a:r>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9DE4D59E-50AA-4E01-92D2-986729CF611F}" type="slidenum">
              <a:rPr lang="en-AU" smtClean="0"/>
              <a:t>6</a:t>
            </a:fld>
            <a:endParaRPr lang="en-AU"/>
          </a:p>
        </p:txBody>
      </p:sp>
    </p:spTree>
    <p:extLst>
      <p:ext uri="{BB962C8B-B14F-4D97-AF65-F5344CB8AC3E}">
        <p14:creationId xmlns:p14="http://schemas.microsoft.com/office/powerpoint/2010/main" val="248835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look forward to discussing these issues in more detail as part of the panel session. </a:t>
            </a:r>
            <a:endParaRPr lang="en-AU" dirty="0"/>
          </a:p>
        </p:txBody>
      </p:sp>
      <p:sp>
        <p:nvSpPr>
          <p:cNvPr id="4" name="Slide Number Placeholder 3"/>
          <p:cNvSpPr>
            <a:spLocks noGrp="1"/>
          </p:cNvSpPr>
          <p:nvPr>
            <p:ph type="sldNum" sz="quarter" idx="10"/>
          </p:nvPr>
        </p:nvSpPr>
        <p:spPr/>
        <p:txBody>
          <a:bodyPr/>
          <a:lstStyle/>
          <a:p>
            <a:fld id="{9DE4D59E-50AA-4E01-92D2-986729CF611F}" type="slidenum">
              <a:rPr lang="en-AU" smtClean="0"/>
              <a:t>7</a:t>
            </a:fld>
            <a:endParaRPr lang="en-AU"/>
          </a:p>
        </p:txBody>
      </p:sp>
    </p:spTree>
    <p:extLst>
      <p:ext uri="{BB962C8B-B14F-4D97-AF65-F5344CB8AC3E}">
        <p14:creationId xmlns:p14="http://schemas.microsoft.com/office/powerpoint/2010/main" val="247826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CD84855-4D58-4FC1-A930-4A88DE9418C5}" type="datetimeFigureOut">
              <a:rPr lang="en-AU" smtClean="0"/>
              <a:t>7/5/18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324919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D84855-4D58-4FC1-A930-4A88DE9418C5}" type="datetimeFigureOut">
              <a:rPr lang="en-AU" smtClean="0"/>
              <a:t>7/5/18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407060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D84855-4D58-4FC1-A930-4A88DE9418C5}" type="datetimeFigureOut">
              <a:rPr lang="en-AU" smtClean="0"/>
              <a:t>7/5/18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177377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CD84855-4D58-4FC1-A930-4A88DE9418C5}" type="datetimeFigureOut">
              <a:rPr lang="en-AU" smtClean="0"/>
              <a:t>7/5/18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124191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D84855-4D58-4FC1-A930-4A88DE9418C5}" type="datetimeFigureOut">
              <a:rPr lang="en-AU" smtClean="0"/>
              <a:t>7/5/18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363440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CD84855-4D58-4FC1-A930-4A88DE9418C5}" type="datetimeFigureOut">
              <a:rPr lang="en-AU" smtClean="0"/>
              <a:t>7/5/18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418618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CD84855-4D58-4FC1-A930-4A88DE9418C5}" type="datetimeFigureOut">
              <a:rPr lang="en-AU" smtClean="0"/>
              <a:t>7/5/18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30748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CD84855-4D58-4FC1-A930-4A88DE9418C5}" type="datetimeFigureOut">
              <a:rPr lang="en-AU" smtClean="0"/>
              <a:t>7/5/18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364188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84855-4D58-4FC1-A930-4A88DE9418C5}" type="datetimeFigureOut">
              <a:rPr lang="en-AU" smtClean="0"/>
              <a:t>7/5/18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269269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84855-4D58-4FC1-A930-4A88DE9418C5}" type="datetimeFigureOut">
              <a:rPr lang="en-AU" smtClean="0"/>
              <a:t>7/5/18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184714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84855-4D58-4FC1-A930-4A88DE9418C5}" type="datetimeFigureOut">
              <a:rPr lang="en-AU" smtClean="0"/>
              <a:t>7/5/18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1B7167D-97F4-47F1-993F-6EDB8EF6347F}" type="slidenum">
              <a:rPr lang="en-AU" smtClean="0"/>
              <a:t>‹#›</a:t>
            </a:fld>
            <a:endParaRPr lang="en-AU"/>
          </a:p>
        </p:txBody>
      </p:sp>
    </p:spTree>
    <p:extLst>
      <p:ext uri="{BB962C8B-B14F-4D97-AF65-F5344CB8AC3E}">
        <p14:creationId xmlns:p14="http://schemas.microsoft.com/office/powerpoint/2010/main" val="1169778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D84855-4D58-4FC1-A930-4A88DE9418C5}" type="datetimeFigureOut">
              <a:rPr lang="en-AU" smtClean="0"/>
              <a:t>7/5/18</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B7167D-97F4-47F1-993F-6EDB8EF6347F}" type="slidenum">
              <a:rPr lang="en-AU" smtClean="0"/>
              <a:t>‹#›</a:t>
            </a:fld>
            <a:endParaRPr lang="en-AU"/>
          </a:p>
        </p:txBody>
      </p:sp>
    </p:spTree>
    <p:extLst>
      <p:ext uri="{BB962C8B-B14F-4D97-AF65-F5344CB8AC3E}">
        <p14:creationId xmlns:p14="http://schemas.microsoft.com/office/powerpoint/2010/main" val="205818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Rectangle 4"/>
          <p:cNvSpPr/>
          <p:nvPr/>
        </p:nvSpPr>
        <p:spPr>
          <a:xfrm>
            <a:off x="539553" y="339502"/>
            <a:ext cx="8136904" cy="4460288"/>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1475656" y="2045295"/>
            <a:ext cx="6264696" cy="1102519"/>
          </a:xfrm>
        </p:spPr>
        <p:txBody>
          <a:bodyPr>
            <a:normAutofit/>
          </a:bodyPr>
          <a:lstStyle/>
          <a:p>
            <a:r>
              <a:rPr lang="en-US" sz="3500" b="1" dirty="0">
                <a:latin typeface="Arial" panose="020B0604020202020204" pitchFamily="34" charset="0"/>
                <a:cs typeface="Arial" panose="020B0604020202020204" pitchFamily="34" charset="0"/>
              </a:rPr>
              <a:t>Reform Driven Innovation</a:t>
            </a:r>
            <a:endParaRPr lang="en-AU" sz="35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47664" y="2913484"/>
            <a:ext cx="6120680" cy="1314450"/>
          </a:xfrm>
        </p:spPr>
        <p:txBody>
          <a:bodyPr>
            <a:noAutofit/>
          </a:bodyPr>
          <a:lstStyle/>
          <a:p>
            <a:r>
              <a:rPr lang="en-US" sz="2500" b="1" dirty="0">
                <a:solidFill>
                  <a:srgbClr val="00B0F0"/>
                </a:solidFill>
                <a:latin typeface="Arial" panose="020B0604020202020204" pitchFamily="34" charset="0"/>
                <a:cs typeface="Arial" panose="020B0604020202020204" pitchFamily="34" charset="0"/>
              </a:rPr>
              <a:t>Paul Retter AM</a:t>
            </a:r>
          </a:p>
          <a:p>
            <a:r>
              <a:rPr lang="en-US" sz="1800" i="1" dirty="0">
                <a:solidFill>
                  <a:schemeClr val="tx1"/>
                </a:solidFill>
                <a:latin typeface="Arial" panose="020B0604020202020204" pitchFamily="34" charset="0"/>
                <a:cs typeface="Arial" panose="020B0604020202020204" pitchFamily="34" charset="0"/>
              </a:rPr>
              <a:t>Chief Executive and Commissioner</a:t>
            </a:r>
          </a:p>
          <a:p>
            <a:r>
              <a:rPr lang="en-US" sz="1800" b="1" dirty="0">
                <a:solidFill>
                  <a:schemeClr val="tx1"/>
                </a:solidFill>
                <a:latin typeface="Arial" panose="020B0604020202020204" pitchFamily="34" charset="0"/>
                <a:cs typeface="Arial" panose="020B0604020202020204" pitchFamily="34" charset="0"/>
              </a:rPr>
              <a:t>National Transport Commission</a:t>
            </a:r>
            <a:endParaRPr lang="en-AU" sz="1800" b="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916" y="1053852"/>
            <a:ext cx="216217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95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Content Placeholder 2"/>
          <p:cNvSpPr>
            <a:spLocks noGrp="1"/>
          </p:cNvSpPr>
          <p:nvPr>
            <p:ph idx="1"/>
          </p:nvPr>
        </p:nvSpPr>
        <p:spPr>
          <a:xfrm>
            <a:off x="323528" y="2643758"/>
            <a:ext cx="8229600" cy="1944216"/>
          </a:xfrm>
        </p:spPr>
        <p:txBody>
          <a:bodyPr>
            <a:noAutofit/>
          </a:bodyPr>
          <a:lstStyle/>
          <a:p>
            <a:pPr>
              <a:buSzPct val="85000"/>
              <a:buFont typeface="Arial" panose="020B0604020202020204" pitchFamily="34" charset="0"/>
              <a:buChar char="►"/>
            </a:pPr>
            <a:r>
              <a:rPr lang="en-US" sz="4000" b="1" dirty="0">
                <a:solidFill>
                  <a:schemeClr val="bg1">
                    <a:lumMod val="95000"/>
                  </a:schemeClr>
                </a:solidFill>
                <a:latin typeface="Arial" panose="020B0604020202020204" pitchFamily="34" charset="0"/>
                <a:cs typeface="Arial" panose="020B0604020202020204" pitchFamily="34" charset="0"/>
              </a:rPr>
              <a:t>Global trends</a:t>
            </a:r>
          </a:p>
          <a:p>
            <a:pPr>
              <a:buSzPct val="85000"/>
              <a:buFont typeface="Arial" panose="020B0604020202020204" pitchFamily="34" charset="0"/>
              <a:buChar char="►"/>
            </a:pPr>
            <a:r>
              <a:rPr lang="en-US" sz="4000" b="1" dirty="0">
                <a:solidFill>
                  <a:schemeClr val="bg1">
                    <a:lumMod val="95000"/>
                  </a:schemeClr>
                </a:solidFill>
                <a:latin typeface="Arial" panose="020B0604020202020204" pitchFamily="34" charset="0"/>
                <a:cs typeface="Arial" panose="020B0604020202020204" pitchFamily="34" charset="0"/>
              </a:rPr>
              <a:t>Transport trends</a:t>
            </a:r>
          </a:p>
          <a:p>
            <a:pPr>
              <a:buSzPct val="85000"/>
              <a:buFont typeface="Arial" panose="020B0604020202020204" pitchFamily="34" charset="0"/>
              <a:buChar char="►"/>
            </a:pPr>
            <a:r>
              <a:rPr lang="en-US" sz="4000" b="1" dirty="0">
                <a:solidFill>
                  <a:schemeClr val="bg1">
                    <a:lumMod val="95000"/>
                  </a:schemeClr>
                </a:solidFill>
                <a:latin typeface="Arial" panose="020B0604020202020204" pitchFamily="34" charset="0"/>
                <a:cs typeface="Arial" panose="020B0604020202020204" pitchFamily="34" charset="0"/>
              </a:rPr>
              <a:t>Challenges for governments</a:t>
            </a:r>
          </a:p>
          <a:p>
            <a:endParaRPr lang="en-AU" sz="4000" b="1" dirty="0">
              <a:solidFill>
                <a:schemeClr val="bg1">
                  <a:lumMod val="95000"/>
                </a:schemeClr>
              </a:solidFill>
            </a:endParaRPr>
          </a:p>
        </p:txBody>
      </p:sp>
    </p:spTree>
    <p:extLst>
      <p:ext uri="{BB962C8B-B14F-4D97-AF65-F5344CB8AC3E}">
        <p14:creationId xmlns:p14="http://schemas.microsoft.com/office/powerpoint/2010/main" val="190510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26000" contrast="-50000"/>
                    </a14:imgEffect>
                  </a14:imgLayer>
                </a14:imgProps>
              </a:ext>
              <a:ext uri="{28A0092B-C50C-407E-A947-70E740481C1C}">
                <a14:useLocalDpi xmlns:a14="http://schemas.microsoft.com/office/drawing/2010/main" val="0"/>
              </a:ext>
            </a:extLst>
          </a:blip>
          <a:stretch>
            <a:fillRect/>
          </a:stretch>
        </p:blipFill>
        <p:spPr>
          <a:xfrm>
            <a:off x="0" y="0"/>
            <a:ext cx="9144000" cy="5164038"/>
          </a:xfrm>
          <a:prstGeom prst="rect">
            <a:avLst/>
          </a:prstGeom>
        </p:spPr>
      </p:pic>
      <p:sp>
        <p:nvSpPr>
          <p:cNvPr id="2" name="Title 1"/>
          <p:cNvSpPr>
            <a:spLocks noGrp="1"/>
          </p:cNvSpPr>
          <p:nvPr>
            <p:ph type="title"/>
          </p:nvPr>
        </p:nvSpPr>
        <p:spPr>
          <a:xfrm>
            <a:off x="457200" y="274340"/>
            <a:ext cx="8229600" cy="857250"/>
          </a:xfrm>
        </p:spPr>
        <p:txBody>
          <a:bodyPr/>
          <a:lstStyle/>
          <a:p>
            <a:r>
              <a:rPr lang="en-US" b="1" dirty="0">
                <a:solidFill>
                  <a:srgbClr val="002060"/>
                </a:solidFill>
                <a:latin typeface="Arial" panose="020B0604020202020204" pitchFamily="34" charset="0"/>
                <a:cs typeface="Arial" panose="020B0604020202020204" pitchFamily="34" charset="0"/>
              </a:rPr>
              <a:t>Drivers of change</a:t>
            </a:r>
            <a:endParaRPr lang="en-AU" b="1" dirty="0">
              <a:solidFill>
                <a:srgbClr val="00206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08112" y="1409526"/>
            <a:ext cx="8676456" cy="3034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3000" b="1" dirty="0">
                <a:solidFill>
                  <a:schemeClr val="bg1">
                    <a:lumMod val="95000"/>
                  </a:schemeClr>
                </a:solidFill>
                <a:latin typeface="Arial" panose="020B0604020202020204" pitchFamily="34" charset="0"/>
                <a:cs typeface="Arial" panose="020B0604020202020204" pitchFamily="34" charset="0"/>
              </a:rPr>
              <a:t>Increased levels of automation</a:t>
            </a:r>
          </a:p>
          <a:p>
            <a:pPr marL="0" indent="0">
              <a:spcAft>
                <a:spcPts val="1800"/>
              </a:spcAft>
              <a:buFont typeface="Arial" panose="020B0604020202020204" pitchFamily="34" charset="0"/>
              <a:buNone/>
            </a:pPr>
            <a:r>
              <a:rPr lang="en-US" sz="3000" b="1" dirty="0">
                <a:solidFill>
                  <a:schemeClr val="bg1">
                    <a:lumMod val="95000"/>
                  </a:schemeClr>
                </a:solidFill>
                <a:latin typeface="Arial" panose="020B0604020202020204" pitchFamily="34" charset="0"/>
                <a:cs typeface="Arial" panose="020B0604020202020204" pitchFamily="34" charset="0"/>
              </a:rPr>
              <a:t>	Digital marketplaces for freight</a:t>
            </a:r>
          </a:p>
          <a:p>
            <a:pPr marL="0" indent="0">
              <a:spcAft>
                <a:spcPts val="1800"/>
              </a:spcAft>
              <a:buNone/>
            </a:pPr>
            <a:r>
              <a:rPr lang="en-US" sz="3000" b="1" dirty="0">
                <a:solidFill>
                  <a:schemeClr val="bg1">
                    <a:lumMod val="95000"/>
                  </a:schemeClr>
                </a:solidFill>
                <a:latin typeface="Arial" panose="020B0604020202020204" pitchFamily="34" charset="0"/>
                <a:cs typeface="Arial" panose="020B0604020202020204" pitchFamily="34" charset="0"/>
              </a:rPr>
              <a:t>		Blockchain</a:t>
            </a:r>
          </a:p>
          <a:p>
            <a:pPr marL="0" indent="0">
              <a:spcAft>
                <a:spcPts val="1800"/>
              </a:spcAft>
              <a:buNone/>
            </a:pPr>
            <a:r>
              <a:rPr lang="en-US" sz="3000" b="1" dirty="0">
                <a:solidFill>
                  <a:schemeClr val="bg1">
                    <a:lumMod val="95000"/>
                  </a:schemeClr>
                </a:solidFill>
                <a:latin typeface="Arial" panose="020B0604020202020204" pitchFamily="34" charset="0"/>
                <a:cs typeface="Arial" panose="020B0604020202020204" pitchFamily="34" charset="0"/>
              </a:rPr>
              <a:t>			Last mile delivery options				</a:t>
            </a:r>
            <a:endParaRPr lang="en-US" sz="2000" b="1" dirty="0">
              <a:solidFill>
                <a:schemeClr val="bg1">
                  <a:lumMod val="95000"/>
                </a:schemeClr>
              </a:solidFill>
              <a:latin typeface="Arial" panose="020B0604020202020204" pitchFamily="34" charset="0"/>
              <a:cs typeface="Arial" panose="020B0604020202020204" pitchFamily="34" charset="0"/>
            </a:endParaRPr>
          </a:p>
        </p:txBody>
      </p:sp>
      <p:sp>
        <p:nvSpPr>
          <p:cNvPr id="7" name="Half Frame 6"/>
          <p:cNvSpPr/>
          <p:nvPr/>
        </p:nvSpPr>
        <p:spPr>
          <a:xfrm>
            <a:off x="755576" y="1203598"/>
            <a:ext cx="1800200" cy="792088"/>
          </a:xfrm>
          <a:prstGeom prst="halfFram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Half Frame 8"/>
          <p:cNvSpPr/>
          <p:nvPr/>
        </p:nvSpPr>
        <p:spPr>
          <a:xfrm>
            <a:off x="1691680" y="1995686"/>
            <a:ext cx="1800200" cy="792088"/>
          </a:xfrm>
          <a:prstGeom prst="halfFram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Half Frame 9"/>
          <p:cNvSpPr/>
          <p:nvPr/>
        </p:nvSpPr>
        <p:spPr>
          <a:xfrm>
            <a:off x="2598879" y="2787774"/>
            <a:ext cx="1800200" cy="792088"/>
          </a:xfrm>
          <a:prstGeom prst="halfFram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Half Frame 10"/>
          <p:cNvSpPr/>
          <p:nvPr/>
        </p:nvSpPr>
        <p:spPr>
          <a:xfrm>
            <a:off x="3508918" y="3550045"/>
            <a:ext cx="1800200" cy="792088"/>
          </a:xfrm>
          <a:prstGeom prst="halfFram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TextBox 11"/>
          <p:cNvSpPr txBox="1"/>
          <p:nvPr/>
        </p:nvSpPr>
        <p:spPr>
          <a:xfrm>
            <a:off x="3995936" y="4227934"/>
            <a:ext cx="4860032" cy="646331"/>
          </a:xfrm>
          <a:prstGeom prst="rect">
            <a:avLst/>
          </a:prstGeom>
          <a:noFill/>
        </p:spPr>
        <p:txBody>
          <a:bodyPr wrap="square" rtlCol="0">
            <a:spAutoFit/>
          </a:bodyPr>
          <a:lstStyle/>
          <a:p>
            <a:r>
              <a:rPr lang="en-US" b="1" dirty="0">
                <a:solidFill>
                  <a:schemeClr val="bg1">
                    <a:lumMod val="95000"/>
                  </a:schemeClr>
                </a:solidFill>
                <a:latin typeface="Arial" panose="020B0604020202020204" pitchFamily="34" charset="0"/>
                <a:cs typeface="Arial" panose="020B0604020202020204" pitchFamily="34" charset="0"/>
              </a:rPr>
              <a:t>(aerial drones and 3D mobility corridors)</a:t>
            </a:r>
            <a:endParaRPr lang="en-AU" b="1" dirty="0">
              <a:solidFill>
                <a:schemeClr val="bg1">
                  <a:lumMod val="95000"/>
                </a:schemeClr>
              </a:solidFill>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3765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15619" y="0"/>
            <a:ext cx="9268139" cy="5143500"/>
          </a:xfrm>
          <a:prstGeom prst="rect">
            <a:avLst/>
          </a:prstGeom>
        </p:spPr>
      </p:pic>
      <p:sp>
        <p:nvSpPr>
          <p:cNvPr id="5" name="Rectangle 4"/>
          <p:cNvSpPr/>
          <p:nvPr/>
        </p:nvSpPr>
        <p:spPr>
          <a:xfrm>
            <a:off x="251520" y="2355726"/>
            <a:ext cx="8712968" cy="2279053"/>
          </a:xfrm>
          <a:prstGeom prst="rect">
            <a:avLst/>
          </a:prstGeom>
          <a:solidFill>
            <a:schemeClr val="tx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2" name="Title 1"/>
          <p:cNvSpPr>
            <a:spLocks noGrp="1"/>
          </p:cNvSpPr>
          <p:nvPr>
            <p:ph type="title"/>
          </p:nvPr>
        </p:nvSpPr>
        <p:spPr>
          <a:xfrm>
            <a:off x="0" y="706388"/>
            <a:ext cx="9144000" cy="857250"/>
          </a:xfrm>
        </p:spPr>
        <p:txBody>
          <a:bodyPr>
            <a:noAutofit/>
          </a:bodyPr>
          <a:lstStyle/>
          <a:p>
            <a:r>
              <a:rPr lang="en-US" b="1" dirty="0">
                <a:solidFill>
                  <a:schemeClr val="bg1"/>
                </a:solidFill>
                <a:latin typeface="Arial" panose="020B0604020202020204" pitchFamily="34" charset="0"/>
                <a:cs typeface="Arial" panose="020B0604020202020204" pitchFamily="34" charset="0"/>
              </a:rPr>
              <a:t>Potential benefits of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tech/data led change</a:t>
            </a:r>
            <a:endParaRPr lang="en-AU" b="1" dirty="0">
              <a:solidFill>
                <a:schemeClr val="bg1"/>
              </a:solidFill>
            </a:endParaRPr>
          </a:p>
        </p:txBody>
      </p:sp>
      <p:sp>
        <p:nvSpPr>
          <p:cNvPr id="3" name="Content Placeholder 2"/>
          <p:cNvSpPr>
            <a:spLocks noGrp="1"/>
          </p:cNvSpPr>
          <p:nvPr>
            <p:ph idx="1"/>
          </p:nvPr>
        </p:nvSpPr>
        <p:spPr>
          <a:xfrm>
            <a:off x="179512" y="2092897"/>
            <a:ext cx="8964488" cy="3143149"/>
          </a:xfrm>
        </p:spPr>
        <p:txBody>
          <a:bodyPr>
            <a:normAutofit/>
          </a:bodyPr>
          <a:lstStyle/>
          <a:p>
            <a:pPr>
              <a:buFont typeface="Wingdings" panose="05000000000000000000" pitchFamily="2" charset="2"/>
              <a:buChar char="ü"/>
            </a:pPr>
            <a:r>
              <a:rPr lang="en-US" sz="2400" b="1" dirty="0">
                <a:solidFill>
                  <a:schemeClr val="bg1"/>
                </a:solidFill>
                <a:latin typeface="Arial" panose="020B0604020202020204" pitchFamily="34" charset="0"/>
                <a:cs typeface="Arial" panose="020B0604020202020204" pitchFamily="34" charset="0"/>
              </a:rPr>
              <a:t>Better safety outcomes</a:t>
            </a:r>
          </a:p>
          <a:p>
            <a:pPr>
              <a:buFont typeface="Wingdings" panose="05000000000000000000" pitchFamily="2" charset="2"/>
              <a:buChar char="ü"/>
            </a:pPr>
            <a:r>
              <a:rPr lang="en-US" sz="2400" b="1" dirty="0">
                <a:solidFill>
                  <a:schemeClr val="bg1"/>
                </a:solidFill>
                <a:latin typeface="Arial" panose="020B0604020202020204" pitchFamily="34" charset="0"/>
                <a:cs typeface="Arial" panose="020B0604020202020204" pitchFamily="34" charset="0"/>
              </a:rPr>
              <a:t>Improved access and mobility options</a:t>
            </a:r>
          </a:p>
          <a:p>
            <a:pPr>
              <a:buFont typeface="Wingdings" panose="05000000000000000000" pitchFamily="2" charset="2"/>
              <a:buChar char="ü"/>
            </a:pPr>
            <a:r>
              <a:rPr lang="en-US" sz="2400" b="1" dirty="0">
                <a:solidFill>
                  <a:schemeClr val="bg1"/>
                </a:solidFill>
                <a:latin typeface="Arial" panose="020B0604020202020204" pitchFamily="34" charset="0"/>
                <a:cs typeface="Arial" panose="020B0604020202020204" pitchFamily="34" charset="0"/>
              </a:rPr>
              <a:t>Reduced congestion in our major cities</a:t>
            </a:r>
          </a:p>
          <a:p>
            <a:pPr>
              <a:buFont typeface="Wingdings" panose="05000000000000000000" pitchFamily="2" charset="2"/>
              <a:buChar char="ü"/>
            </a:pPr>
            <a:r>
              <a:rPr lang="en-US" sz="2400" b="1" dirty="0">
                <a:solidFill>
                  <a:schemeClr val="bg1"/>
                </a:solidFill>
                <a:latin typeface="Arial" panose="020B0604020202020204" pitchFamily="34" charset="0"/>
                <a:cs typeface="Arial" panose="020B0604020202020204" pitchFamily="34" charset="0"/>
              </a:rPr>
              <a:t>Improved efficiency/productivity along key supply chains</a:t>
            </a:r>
          </a:p>
          <a:p>
            <a:pPr>
              <a:buFont typeface="Wingdings" panose="05000000000000000000" pitchFamily="2" charset="2"/>
              <a:buChar char="ü"/>
            </a:pPr>
            <a:r>
              <a:rPr lang="en-US" sz="2400" b="1" dirty="0">
                <a:solidFill>
                  <a:schemeClr val="bg1"/>
                </a:solidFill>
                <a:latin typeface="Arial" panose="020B0604020202020204" pitchFamily="34" charset="0"/>
                <a:cs typeface="Arial" panose="020B0604020202020204" pitchFamily="34" charset="0"/>
              </a:rPr>
              <a:t>Better planning and decision making for industry and government</a:t>
            </a:r>
            <a:endParaRPr lang="en-AU" sz="2400" dirty="0">
              <a:solidFill>
                <a:schemeClr val="bg1"/>
              </a:solidFill>
            </a:endParaRPr>
          </a:p>
        </p:txBody>
      </p:sp>
    </p:spTree>
    <p:extLst>
      <p:ext uri="{BB962C8B-B14F-4D97-AF65-F5344CB8AC3E}">
        <p14:creationId xmlns:p14="http://schemas.microsoft.com/office/powerpoint/2010/main" val="165600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Effect>
                      <a14:sharpenSoften amount="-1000"/>
                    </a14:imgEffect>
                    <a14:imgEffect>
                      <a14:brightnessContrast bright="4000" contrast="-39000"/>
                    </a14:imgEffect>
                  </a14:imgLayer>
                </a14:imgProps>
              </a:ext>
              <a:ext uri="{28A0092B-C50C-407E-A947-70E740481C1C}">
                <a14:useLocalDpi xmlns:a14="http://schemas.microsoft.com/office/drawing/2010/main" val="0"/>
              </a:ext>
            </a:extLst>
          </a:blip>
          <a:srcRect l="4874" b="13697"/>
          <a:stretch/>
        </p:blipFill>
        <p:spPr>
          <a:xfrm flipH="1">
            <a:off x="-36512" y="0"/>
            <a:ext cx="9180512" cy="5143500"/>
          </a:xfrm>
          <a:prstGeom prst="rect">
            <a:avLst/>
          </a:prstGeom>
        </p:spPr>
      </p:pic>
      <p:sp>
        <p:nvSpPr>
          <p:cNvPr id="2" name="Title 1"/>
          <p:cNvSpPr>
            <a:spLocks noGrp="1"/>
          </p:cNvSpPr>
          <p:nvPr>
            <p:ph type="title"/>
          </p:nvPr>
        </p:nvSpPr>
        <p:spPr>
          <a:xfrm>
            <a:off x="3491880" y="414932"/>
            <a:ext cx="5544616" cy="1004689"/>
          </a:xfrm>
        </p:spPr>
        <p:txBody>
          <a:bodyPr>
            <a:normAutofit fontScale="90000"/>
          </a:bodyPr>
          <a:lstStyle/>
          <a:p>
            <a:pPr algn="r"/>
            <a:r>
              <a:rPr lang="en-US" b="1" dirty="0">
                <a:solidFill>
                  <a:schemeClr val="bg1"/>
                </a:solidFill>
                <a:latin typeface="Arial" panose="020B0604020202020204" pitchFamily="34" charset="0"/>
                <a:cs typeface="Arial" panose="020B0604020202020204" pitchFamily="34" charset="0"/>
              </a:rPr>
              <a:t>Future heavy vehicle technology</a:t>
            </a:r>
            <a:endParaRPr lang="en-AU" b="1" dirty="0">
              <a:solidFill>
                <a:schemeClr val="bg1"/>
              </a:solidFill>
            </a:endParaRPr>
          </a:p>
        </p:txBody>
      </p:sp>
      <p:sp>
        <p:nvSpPr>
          <p:cNvPr id="5" name="Pentagon 5"/>
          <p:cNvSpPr/>
          <p:nvPr/>
        </p:nvSpPr>
        <p:spPr bwMode="auto">
          <a:xfrm>
            <a:off x="-34077" y="1563638"/>
            <a:ext cx="6120680" cy="432048"/>
          </a:xfrm>
          <a:prstGeom prst="homePlate">
            <a:avLst/>
          </a:prstGeom>
          <a:solidFill>
            <a:schemeClr val="bg1">
              <a:alpha val="65000"/>
            </a:schemeClr>
          </a:solidFill>
          <a:ln w="9525" cap="flat" cmpd="sng" algn="ctr">
            <a:noFill/>
            <a:prstDash val="solid"/>
            <a:round/>
            <a:headEnd type="none" w="med" len="med"/>
            <a:tailEnd type="none" w="med" len="med"/>
          </a:ln>
          <a:effectLst/>
          <a:extLst/>
        </p:spPr>
        <p:txBody>
          <a:bodyPr vert="horz" wrap="square" lIns="91417" tIns="45708" rIns="91417" bIns="45708" numCol="1" rtlCol="0" anchor="t" anchorCtr="0" compatLnSpc="1">
            <a:prstTxWarp prst="textNoShape">
              <a:avLst/>
            </a:prstTxWarp>
          </a:bodyPr>
          <a:lstStyle/>
          <a:p>
            <a:pPr>
              <a:spcAft>
                <a:spcPts val="1200"/>
              </a:spcAft>
            </a:pPr>
            <a:r>
              <a:rPr lang="en-AU" sz="2000" b="1" dirty="0">
                <a:solidFill>
                  <a:srgbClr val="002060"/>
                </a:solidFill>
                <a:latin typeface="Arial" panose="020B0604020202020204" pitchFamily="34" charset="0"/>
                <a:cs typeface="Arial" panose="020B0604020202020204" pitchFamily="34" charset="0"/>
              </a:rPr>
              <a:t>Increased levels of automation and connectivity</a:t>
            </a:r>
          </a:p>
        </p:txBody>
      </p:sp>
      <p:sp>
        <p:nvSpPr>
          <p:cNvPr id="6" name="Pentagon 5"/>
          <p:cNvSpPr/>
          <p:nvPr/>
        </p:nvSpPr>
        <p:spPr bwMode="auto">
          <a:xfrm>
            <a:off x="-34077" y="2139701"/>
            <a:ext cx="7920880" cy="792089"/>
          </a:xfrm>
          <a:prstGeom prst="homePlate">
            <a:avLst/>
          </a:prstGeom>
          <a:solidFill>
            <a:schemeClr val="bg1">
              <a:alpha val="65000"/>
            </a:schemeClr>
          </a:solidFill>
          <a:ln w="9525" cap="flat" cmpd="sng" algn="ctr">
            <a:noFill/>
            <a:prstDash val="solid"/>
            <a:round/>
            <a:headEnd type="none" w="med" len="med"/>
            <a:tailEnd type="none" w="med" len="med"/>
          </a:ln>
          <a:effectLst/>
          <a:extLst/>
        </p:spPr>
        <p:txBody>
          <a:bodyPr vert="horz" wrap="square" lIns="91417" tIns="45708" rIns="91417" bIns="45708" numCol="1" rtlCol="0" anchor="t" anchorCtr="0" compatLnSpc="1">
            <a:prstTxWarp prst="textNoShape">
              <a:avLst/>
            </a:prstTxWarp>
          </a:bodyPr>
          <a:lstStyle/>
          <a:p>
            <a:pPr>
              <a:spcAft>
                <a:spcPts val="1200"/>
              </a:spcAft>
            </a:pPr>
            <a:r>
              <a:rPr lang="en-AU" sz="2000" b="1" dirty="0">
                <a:solidFill>
                  <a:srgbClr val="002060"/>
                </a:solidFill>
                <a:latin typeface="Arial" panose="020B0604020202020204" pitchFamily="34" charset="0"/>
                <a:cs typeface="Arial" panose="020B0604020202020204" pitchFamily="34" charset="0"/>
              </a:rPr>
              <a:t>Increased access to data and near real time analytics related to vehicle and driver performance</a:t>
            </a:r>
          </a:p>
        </p:txBody>
      </p:sp>
      <p:sp>
        <p:nvSpPr>
          <p:cNvPr id="7" name="Pentagon 6"/>
          <p:cNvSpPr/>
          <p:nvPr/>
        </p:nvSpPr>
        <p:spPr bwMode="auto">
          <a:xfrm>
            <a:off x="-34077" y="3075806"/>
            <a:ext cx="8496944" cy="720080"/>
          </a:xfrm>
          <a:prstGeom prst="homePlate">
            <a:avLst/>
          </a:prstGeom>
          <a:solidFill>
            <a:schemeClr val="bg1">
              <a:alpha val="65000"/>
            </a:schemeClr>
          </a:solidFill>
          <a:ln w="9525" cap="flat" cmpd="sng" algn="ctr">
            <a:noFill/>
            <a:prstDash val="solid"/>
            <a:round/>
            <a:headEnd type="none" w="med" len="med"/>
            <a:tailEnd type="none" w="med" len="med"/>
          </a:ln>
          <a:effectLst/>
          <a:extLst/>
        </p:spPr>
        <p:txBody>
          <a:bodyPr vert="horz" wrap="square" lIns="91417" tIns="45708" rIns="91417" bIns="45708" numCol="1" rtlCol="0" anchor="t" anchorCtr="0" compatLnSpc="1">
            <a:prstTxWarp prst="textNoShape">
              <a:avLst/>
            </a:prstTxWarp>
          </a:bodyPr>
          <a:lstStyle/>
          <a:p>
            <a:pPr>
              <a:spcAft>
                <a:spcPts val="1200"/>
              </a:spcAft>
            </a:pPr>
            <a:r>
              <a:rPr lang="en-AU" sz="2000" b="1" dirty="0">
                <a:solidFill>
                  <a:srgbClr val="002060"/>
                </a:solidFill>
                <a:latin typeface="Arial" panose="020B0604020202020204" pitchFamily="34" charset="0"/>
                <a:cs typeface="Arial" panose="020B0604020202020204" pitchFamily="34" charset="0"/>
              </a:rPr>
              <a:t>Enhancements to stability control, braking systems, collision avoidance systems</a:t>
            </a:r>
          </a:p>
        </p:txBody>
      </p:sp>
      <p:sp>
        <p:nvSpPr>
          <p:cNvPr id="8" name="Pentagon 7"/>
          <p:cNvSpPr/>
          <p:nvPr/>
        </p:nvSpPr>
        <p:spPr bwMode="auto">
          <a:xfrm>
            <a:off x="-34077" y="3939902"/>
            <a:ext cx="7200800" cy="432048"/>
          </a:xfrm>
          <a:prstGeom prst="homePlate">
            <a:avLst/>
          </a:prstGeom>
          <a:solidFill>
            <a:schemeClr val="bg1">
              <a:alpha val="65000"/>
            </a:schemeClr>
          </a:solidFill>
          <a:ln w="9525" cap="flat" cmpd="sng" algn="ctr">
            <a:noFill/>
            <a:prstDash val="solid"/>
            <a:round/>
            <a:headEnd type="none" w="med" len="med"/>
            <a:tailEnd type="none" w="med" len="med"/>
          </a:ln>
          <a:effectLst/>
          <a:extLst/>
        </p:spPr>
        <p:txBody>
          <a:bodyPr vert="horz" wrap="square" lIns="91417" tIns="45708" rIns="91417" bIns="45708" numCol="1" rtlCol="0" anchor="t" anchorCtr="0" compatLnSpc="1">
            <a:prstTxWarp prst="textNoShape">
              <a:avLst/>
            </a:prstTxWarp>
          </a:bodyPr>
          <a:lstStyle/>
          <a:p>
            <a:pPr>
              <a:spcAft>
                <a:spcPts val="1200"/>
              </a:spcAft>
            </a:pPr>
            <a:r>
              <a:rPr lang="en-AU" sz="2000" b="1" dirty="0">
                <a:solidFill>
                  <a:srgbClr val="002060"/>
                </a:solidFill>
                <a:latin typeface="Arial" panose="020B0604020202020204" pitchFamily="34" charset="0"/>
                <a:cs typeface="Arial" panose="020B0604020202020204" pitchFamily="34" charset="0"/>
              </a:rPr>
              <a:t>Cleaner and more efficient propulsion systems</a:t>
            </a:r>
          </a:p>
        </p:txBody>
      </p:sp>
      <p:sp>
        <p:nvSpPr>
          <p:cNvPr id="9" name="Pentagon 8"/>
          <p:cNvSpPr/>
          <p:nvPr/>
        </p:nvSpPr>
        <p:spPr bwMode="auto">
          <a:xfrm>
            <a:off x="-26573" y="4515966"/>
            <a:ext cx="4264902" cy="432048"/>
          </a:xfrm>
          <a:prstGeom prst="homePlate">
            <a:avLst/>
          </a:prstGeom>
          <a:solidFill>
            <a:schemeClr val="bg1">
              <a:alpha val="65000"/>
            </a:schemeClr>
          </a:solidFill>
          <a:ln w="9525" cap="flat" cmpd="sng" algn="ctr">
            <a:noFill/>
            <a:prstDash val="solid"/>
            <a:round/>
            <a:headEnd type="none" w="med" len="med"/>
            <a:tailEnd type="none" w="med" len="med"/>
          </a:ln>
          <a:effectLst/>
          <a:extLst/>
        </p:spPr>
        <p:txBody>
          <a:bodyPr vert="horz" wrap="square" lIns="91417" tIns="45708" rIns="91417" bIns="45708" numCol="1" rtlCol="0" anchor="t" anchorCtr="0" compatLnSpc="1">
            <a:prstTxWarp prst="textNoShape">
              <a:avLst/>
            </a:prstTxWarp>
          </a:bodyPr>
          <a:lstStyle/>
          <a:p>
            <a:pPr>
              <a:spcAft>
                <a:spcPts val="1200"/>
              </a:spcAft>
            </a:pPr>
            <a:r>
              <a:rPr lang="en-AU" sz="2000" b="1" dirty="0">
                <a:solidFill>
                  <a:srgbClr val="002060"/>
                </a:solidFill>
                <a:latin typeface="Arial" panose="020B0604020202020204" pitchFamily="34" charset="0"/>
                <a:cs typeface="Arial" panose="020B0604020202020204" pitchFamily="34" charset="0"/>
              </a:rPr>
              <a:t>Better performing PBS vehicles</a:t>
            </a:r>
            <a:endParaRPr lang="en-AU" sz="2000" b="1" dirty="0">
              <a:solidFill>
                <a:srgbClr val="002060"/>
              </a:solidFill>
            </a:endParaRPr>
          </a:p>
        </p:txBody>
      </p:sp>
      <p:sp>
        <p:nvSpPr>
          <p:cNvPr id="11" name="Title 1"/>
          <p:cNvSpPr txBox="1">
            <a:spLocks/>
          </p:cNvSpPr>
          <p:nvPr/>
        </p:nvSpPr>
        <p:spPr>
          <a:xfrm>
            <a:off x="107504" y="843558"/>
            <a:ext cx="325679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i="1" dirty="0">
                <a:solidFill>
                  <a:schemeClr val="bg1"/>
                </a:solidFill>
                <a:latin typeface="Arial" panose="020B0604020202020204" pitchFamily="34" charset="0"/>
                <a:cs typeface="Arial" panose="020B0604020202020204" pitchFamily="34" charset="0"/>
              </a:rPr>
              <a:t>Likely changes:</a:t>
            </a:r>
            <a:endParaRPr lang="en-AU" sz="2500" b="1" i="1" dirty="0">
              <a:solidFill>
                <a:schemeClr val="bg1"/>
              </a:solidFill>
            </a:endParaRPr>
          </a:p>
        </p:txBody>
      </p:sp>
    </p:spTree>
    <p:extLst>
      <p:ext uri="{BB962C8B-B14F-4D97-AF65-F5344CB8AC3E}">
        <p14:creationId xmlns:p14="http://schemas.microsoft.com/office/powerpoint/2010/main" val="183304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675" t="14675"/>
          <a:stretch/>
        </p:blipFill>
        <p:spPr>
          <a:xfrm rot="16200000">
            <a:off x="1989983" y="-2010521"/>
            <a:ext cx="5164037" cy="9144003"/>
          </a:xfrm>
          <a:prstGeom prst="rect">
            <a:avLst/>
          </a:prstGeom>
        </p:spPr>
      </p:pic>
      <p:sp>
        <p:nvSpPr>
          <p:cNvPr id="3" name="Content Placeholder 2"/>
          <p:cNvSpPr>
            <a:spLocks noGrp="1"/>
          </p:cNvSpPr>
          <p:nvPr>
            <p:ph idx="1"/>
          </p:nvPr>
        </p:nvSpPr>
        <p:spPr>
          <a:xfrm rot="20589849">
            <a:off x="116303" y="1672229"/>
            <a:ext cx="4585978" cy="1270745"/>
          </a:xfrm>
        </p:spPr>
        <p:txBody>
          <a:bodyPr>
            <a:normAutofit/>
          </a:bodyPr>
          <a:lstStyle/>
          <a:p>
            <a:pPr marL="0" indent="0">
              <a:buNone/>
            </a:pPr>
            <a:r>
              <a:rPr lang="en-US" sz="3000" b="1" dirty="0">
                <a:latin typeface="Arial" panose="020B0604020202020204" pitchFamily="34" charset="0"/>
                <a:cs typeface="Arial" panose="020B0604020202020204" pitchFamily="34" charset="0"/>
              </a:rPr>
              <a:t>Responsive and flexible</a:t>
            </a:r>
          </a:p>
        </p:txBody>
      </p:sp>
      <p:sp>
        <p:nvSpPr>
          <p:cNvPr id="7" name="Rectangle 6"/>
          <p:cNvSpPr/>
          <p:nvPr/>
        </p:nvSpPr>
        <p:spPr>
          <a:xfrm>
            <a:off x="467544" y="195486"/>
            <a:ext cx="8280920" cy="1152128"/>
          </a:xfrm>
          <a:prstGeom prst="rect">
            <a:avLst/>
          </a:prstGeom>
          <a:solidFill>
            <a:schemeClr val="bg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 y="346348"/>
            <a:ext cx="9143997" cy="857250"/>
          </a:xfrm>
        </p:spPr>
        <p:txBody>
          <a:bodyPr>
            <a:normAutofit/>
          </a:bodyPr>
          <a:lstStyle/>
          <a:p>
            <a:r>
              <a:rPr lang="en-US" sz="3500" b="1" dirty="0">
                <a:latin typeface="Arial" panose="020B0604020202020204" pitchFamily="34" charset="0"/>
                <a:cs typeface="Arial" panose="020B0604020202020204" pitchFamily="34" charset="0"/>
              </a:rPr>
              <a:t>Regulation in an era of rapid change</a:t>
            </a:r>
            <a:endParaRPr lang="en-AU" sz="3500" b="1" dirty="0"/>
          </a:p>
        </p:txBody>
      </p:sp>
      <p:sp>
        <p:nvSpPr>
          <p:cNvPr id="5" name="Content Placeholder 2"/>
          <p:cNvSpPr txBox="1">
            <a:spLocks/>
          </p:cNvSpPr>
          <p:nvPr/>
        </p:nvSpPr>
        <p:spPr>
          <a:xfrm>
            <a:off x="296731" y="3336621"/>
            <a:ext cx="3089006" cy="13233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000" b="1" dirty="0">
                <a:latin typeface="Arial" panose="020B0604020202020204" pitchFamily="34" charset="0"/>
                <a:cs typeface="Arial" panose="020B0604020202020204" pitchFamily="34" charset="0"/>
              </a:rPr>
              <a:t>Performance-based</a:t>
            </a:r>
          </a:p>
        </p:txBody>
      </p:sp>
      <p:sp>
        <p:nvSpPr>
          <p:cNvPr id="6" name="Content Placeholder 2"/>
          <p:cNvSpPr txBox="1">
            <a:spLocks/>
          </p:cNvSpPr>
          <p:nvPr/>
        </p:nvSpPr>
        <p:spPr>
          <a:xfrm rot="840463">
            <a:off x="2583974" y="2514485"/>
            <a:ext cx="3197025" cy="1112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Less prescription</a:t>
            </a:r>
            <a:endParaRPr lang="en-US" sz="3000" b="1"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117" t="9854" r="2454" b="32803"/>
          <a:stretch/>
        </p:blipFill>
        <p:spPr>
          <a:xfrm>
            <a:off x="5508104" y="1538166"/>
            <a:ext cx="3096344" cy="3246806"/>
          </a:xfrm>
          <a:prstGeom prst="rect">
            <a:avLst/>
          </a:prstGeom>
        </p:spPr>
      </p:pic>
    </p:spTree>
    <p:extLst>
      <p:ext uri="{BB962C8B-B14F-4D97-AF65-F5344CB8AC3E}">
        <p14:creationId xmlns:p14="http://schemas.microsoft.com/office/powerpoint/2010/main" val="85473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1303"/>
          <a:stretch/>
        </p:blipFill>
        <p:spPr>
          <a:xfrm>
            <a:off x="-4462" y="-20538"/>
            <a:ext cx="9144000" cy="5164038"/>
          </a:xfrm>
          <a:prstGeom prst="rect">
            <a:avLst/>
          </a:prstGeom>
        </p:spPr>
      </p:pic>
      <p:sp>
        <p:nvSpPr>
          <p:cNvPr id="13" name="Rectangle 12"/>
          <p:cNvSpPr/>
          <p:nvPr/>
        </p:nvSpPr>
        <p:spPr>
          <a:xfrm>
            <a:off x="1115616" y="72008"/>
            <a:ext cx="6840760" cy="2211710"/>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331640" y="483518"/>
            <a:ext cx="6336704" cy="857250"/>
          </a:xfrm>
        </p:spPr>
        <p:txBody>
          <a:bodyPr/>
          <a:lstStyle/>
          <a:p>
            <a:r>
              <a:rPr lang="en-US" b="1" dirty="0">
                <a:latin typeface="Arial" panose="020B0604020202020204" pitchFamily="34" charset="0"/>
                <a:cs typeface="Arial" panose="020B0604020202020204" pitchFamily="34" charset="0"/>
              </a:rPr>
              <a:t>Thank you</a:t>
            </a:r>
            <a:endParaRPr lang="en-AU" b="1" dirty="0">
              <a:latin typeface="Arial" panose="020B0604020202020204" pitchFamily="34" charset="0"/>
              <a:cs typeface="Arial" panose="020B0604020202020204" pitchFamily="34" charset="0"/>
            </a:endParaRPr>
          </a:p>
        </p:txBody>
      </p:sp>
      <p:sp>
        <p:nvSpPr>
          <p:cNvPr id="7" name="Content Placeholder 6"/>
          <p:cNvSpPr txBox="1">
            <a:spLocks noGrp="1"/>
          </p:cNvSpPr>
          <p:nvPr>
            <p:ph idx="1"/>
          </p:nvPr>
        </p:nvSpPr>
        <p:spPr>
          <a:xfrm>
            <a:off x="1331640" y="1203598"/>
            <a:ext cx="6325141" cy="477054"/>
          </a:xfrm>
          <a:prstGeom prst="rect">
            <a:avLst/>
          </a:prstGeom>
          <a:noFill/>
        </p:spPr>
        <p:txBody>
          <a:bodyPr wrap="square" rtlCol="0">
            <a:spAutoFit/>
          </a:bodyPr>
          <a:lstStyle/>
          <a:p>
            <a:pPr marL="0" indent="0" algn="ctr">
              <a:buNone/>
            </a:pPr>
            <a:r>
              <a:rPr lang="en-US" sz="2500" b="1" dirty="0">
                <a:solidFill>
                  <a:srgbClr val="0070C0"/>
                </a:solidFill>
                <a:latin typeface="Arial" panose="020B0604020202020204" pitchFamily="34" charset="0"/>
                <a:cs typeface="Arial" panose="020B0604020202020204" pitchFamily="34" charset="0"/>
              </a:rPr>
              <a:t>www.ntc.gov.au</a:t>
            </a:r>
            <a:endParaRPr lang="en-AU" sz="2500" b="1" dirty="0">
              <a:solidFill>
                <a:srgbClr val="0070C0"/>
              </a:solidFill>
              <a:latin typeface="Arial" panose="020B0604020202020204" pitchFamily="34" charset="0"/>
              <a:cs typeface="Arial" panose="020B0604020202020204" pitchFamily="34" charset="0"/>
            </a:endParaRPr>
          </a:p>
        </p:txBody>
      </p:sp>
      <p:grpSp>
        <p:nvGrpSpPr>
          <p:cNvPr id="8" name="Group 7"/>
          <p:cNvGrpSpPr/>
          <p:nvPr/>
        </p:nvGrpSpPr>
        <p:grpSpPr>
          <a:xfrm>
            <a:off x="539552" y="3939802"/>
            <a:ext cx="8568952" cy="792188"/>
            <a:chOff x="244519" y="664402"/>
            <a:chExt cx="3867932" cy="396932"/>
          </a:xfrm>
        </p:grpSpPr>
        <p:pic>
          <p:nvPicPr>
            <p:cNvPr id="9" name="Picture 2"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19" y="700532"/>
              <a:ext cx="324035" cy="324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1619" y="719633"/>
              <a:ext cx="305621" cy="30562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auto">
            <a:xfrm>
              <a:off x="569555" y="664402"/>
              <a:ext cx="1061910" cy="396932"/>
            </a:xfrm>
            <a:prstGeom prst="rect">
              <a:avLst/>
            </a:prstGeom>
            <a:noFill/>
            <a:ln>
              <a:noFill/>
            </a:ln>
            <a:effectLst>
              <a:glow rad="139700">
                <a:schemeClr val="accent3">
                  <a:satMod val="175000"/>
                  <a:alpha val="40000"/>
                </a:schemeClr>
              </a:glow>
              <a:softEdge rad="63500"/>
            </a:effectLst>
            <a:extLst/>
          </p:spPr>
          <p:txBody>
            <a:bodyPr vert="horz" wrap="square" lIns="91417" tIns="45708" rIns="91417" bIns="45708" numCol="1" anchor="ctr" anchorCtr="0" compatLnSpc="1">
              <a:prstTxWarp prst="textNoShape">
                <a:avLst/>
              </a:prstTxWarp>
            </a:bodyPr>
            <a:lstStyle>
              <a:lvl1pPr algn="l" rtl="0" eaLnBrk="1" fontAlgn="base" hangingPunct="1">
                <a:spcBef>
                  <a:spcPct val="0"/>
                </a:spcBef>
                <a:spcAft>
                  <a:spcPct val="0"/>
                </a:spcAft>
                <a:defRPr sz="3600">
                  <a:solidFill>
                    <a:srgbClr val="004171"/>
                  </a:solidFill>
                  <a:latin typeface="+mj-lt"/>
                  <a:ea typeface="+mj-ea"/>
                  <a:cs typeface="+mj-cs"/>
                </a:defRPr>
              </a:lvl1pPr>
              <a:lvl2pPr algn="l" rtl="0" eaLnBrk="1" fontAlgn="base" hangingPunct="1">
                <a:spcBef>
                  <a:spcPct val="0"/>
                </a:spcBef>
                <a:spcAft>
                  <a:spcPct val="0"/>
                </a:spcAft>
                <a:defRPr sz="3600">
                  <a:solidFill>
                    <a:srgbClr val="004171"/>
                  </a:solidFill>
                  <a:latin typeface="Arial" charset="0"/>
                  <a:ea typeface="ＭＳ Ｐゴシック" pitchFamily="-64" charset="-128"/>
                </a:defRPr>
              </a:lvl2pPr>
              <a:lvl3pPr algn="l" rtl="0" eaLnBrk="1" fontAlgn="base" hangingPunct="1">
                <a:spcBef>
                  <a:spcPct val="0"/>
                </a:spcBef>
                <a:spcAft>
                  <a:spcPct val="0"/>
                </a:spcAft>
                <a:defRPr sz="3600">
                  <a:solidFill>
                    <a:srgbClr val="004171"/>
                  </a:solidFill>
                  <a:latin typeface="Arial" charset="0"/>
                  <a:ea typeface="ＭＳ Ｐゴシック" pitchFamily="-64" charset="-128"/>
                </a:defRPr>
              </a:lvl3pPr>
              <a:lvl4pPr algn="l" rtl="0" eaLnBrk="1" fontAlgn="base" hangingPunct="1">
                <a:spcBef>
                  <a:spcPct val="0"/>
                </a:spcBef>
                <a:spcAft>
                  <a:spcPct val="0"/>
                </a:spcAft>
                <a:defRPr sz="3600">
                  <a:solidFill>
                    <a:srgbClr val="004171"/>
                  </a:solidFill>
                  <a:latin typeface="Arial" charset="0"/>
                  <a:ea typeface="ＭＳ Ｐゴシック" pitchFamily="-64" charset="-128"/>
                </a:defRPr>
              </a:lvl4pPr>
              <a:lvl5pPr algn="l" rtl="0" eaLnBrk="1" fontAlgn="base" hangingPunct="1">
                <a:spcBef>
                  <a:spcPct val="0"/>
                </a:spcBef>
                <a:spcAft>
                  <a:spcPct val="0"/>
                </a:spcAft>
                <a:defRPr sz="3600">
                  <a:solidFill>
                    <a:srgbClr val="004171"/>
                  </a:solidFill>
                  <a:latin typeface="Arial" charset="0"/>
                  <a:ea typeface="ＭＳ Ｐゴシック" pitchFamily="-64" charset="-128"/>
                </a:defRPr>
              </a:lvl5pPr>
              <a:lvl6pPr marL="457083" algn="l" rtl="0" eaLnBrk="1" fontAlgn="base" hangingPunct="1">
                <a:spcBef>
                  <a:spcPct val="0"/>
                </a:spcBef>
                <a:spcAft>
                  <a:spcPct val="0"/>
                </a:spcAft>
                <a:defRPr sz="3600">
                  <a:solidFill>
                    <a:srgbClr val="004171"/>
                  </a:solidFill>
                  <a:latin typeface="Arial" charset="0"/>
                  <a:ea typeface="ＭＳ Ｐゴシック" pitchFamily="-64" charset="-128"/>
                </a:defRPr>
              </a:lvl6pPr>
              <a:lvl7pPr marL="914166" algn="l" rtl="0" eaLnBrk="1" fontAlgn="base" hangingPunct="1">
                <a:spcBef>
                  <a:spcPct val="0"/>
                </a:spcBef>
                <a:spcAft>
                  <a:spcPct val="0"/>
                </a:spcAft>
                <a:defRPr sz="3600">
                  <a:solidFill>
                    <a:srgbClr val="004171"/>
                  </a:solidFill>
                  <a:latin typeface="Arial" charset="0"/>
                  <a:ea typeface="ＭＳ Ｐゴシック" pitchFamily="-64" charset="-128"/>
                </a:defRPr>
              </a:lvl7pPr>
              <a:lvl8pPr marL="1371249" algn="l" rtl="0" eaLnBrk="1" fontAlgn="base" hangingPunct="1">
                <a:spcBef>
                  <a:spcPct val="0"/>
                </a:spcBef>
                <a:spcAft>
                  <a:spcPct val="0"/>
                </a:spcAft>
                <a:defRPr sz="3600">
                  <a:solidFill>
                    <a:srgbClr val="004171"/>
                  </a:solidFill>
                  <a:latin typeface="Arial" charset="0"/>
                  <a:ea typeface="ＭＳ Ｐゴシック" pitchFamily="-64" charset="-128"/>
                </a:defRPr>
              </a:lvl8pPr>
              <a:lvl9pPr marL="1828332" algn="l" rtl="0" eaLnBrk="1" fontAlgn="base" hangingPunct="1">
                <a:spcBef>
                  <a:spcPct val="0"/>
                </a:spcBef>
                <a:spcAft>
                  <a:spcPct val="0"/>
                </a:spcAft>
                <a:defRPr sz="3600">
                  <a:solidFill>
                    <a:srgbClr val="004171"/>
                  </a:solidFill>
                  <a:latin typeface="Arial" charset="0"/>
                  <a:ea typeface="ＭＳ Ｐゴシック" pitchFamily="-64" charset="-128"/>
                </a:defRPr>
              </a:lvl9pPr>
            </a:lstStyle>
            <a:p>
              <a:r>
                <a:rPr lang="en-US" sz="2000" b="1" kern="0" dirty="0">
                  <a:solidFill>
                    <a:schemeClr val="tx1"/>
                  </a:solidFill>
                  <a:latin typeface="Arial" panose="020B0604020202020204" pitchFamily="34" charset="0"/>
                  <a:cs typeface="Arial" panose="020B0604020202020204" pitchFamily="34" charset="0"/>
                </a:rPr>
                <a:t>@NTC_AUS</a:t>
              </a:r>
              <a:endParaRPr lang="en-AU" sz="2000" b="1" kern="0" dirty="0">
                <a:solidFill>
                  <a:schemeClr val="tx1"/>
                </a:solidFill>
                <a:latin typeface="Arial" panose="020B0604020202020204" pitchFamily="34" charset="0"/>
                <a:cs typeface="Arial" panose="020B0604020202020204" pitchFamily="34" charset="0"/>
              </a:endParaRPr>
            </a:p>
          </p:txBody>
        </p:sp>
        <p:sp>
          <p:nvSpPr>
            <p:cNvPr id="12" name="Title 1"/>
            <p:cNvSpPr txBox="1">
              <a:spLocks/>
            </p:cNvSpPr>
            <p:nvPr/>
          </p:nvSpPr>
          <p:spPr bwMode="auto">
            <a:xfrm>
              <a:off x="2227238" y="700482"/>
              <a:ext cx="1885213" cy="360852"/>
            </a:xfrm>
            <a:prstGeom prst="rect">
              <a:avLst/>
            </a:prstGeom>
            <a:noFill/>
            <a:ln>
              <a:noFill/>
            </a:ln>
            <a:effectLst>
              <a:glow rad="139700">
                <a:schemeClr val="accent3">
                  <a:satMod val="175000"/>
                  <a:alpha val="40000"/>
                </a:schemeClr>
              </a:glow>
              <a:softEdge rad="63500"/>
            </a:effectLst>
            <a:extLst/>
          </p:spPr>
          <p:txBody>
            <a:bodyPr vert="horz" wrap="square" lIns="91417" tIns="45708" rIns="91417" bIns="45708" numCol="1" anchor="ctr" anchorCtr="0" compatLnSpc="1">
              <a:prstTxWarp prst="textNoShape">
                <a:avLst/>
              </a:prstTxWarp>
            </a:bodyPr>
            <a:lstStyle>
              <a:lvl1pPr algn="l" rtl="0" eaLnBrk="1" fontAlgn="base" hangingPunct="1">
                <a:spcBef>
                  <a:spcPct val="0"/>
                </a:spcBef>
                <a:spcAft>
                  <a:spcPct val="0"/>
                </a:spcAft>
                <a:defRPr sz="3600">
                  <a:solidFill>
                    <a:srgbClr val="004171"/>
                  </a:solidFill>
                  <a:latin typeface="+mj-lt"/>
                  <a:ea typeface="+mj-ea"/>
                  <a:cs typeface="+mj-cs"/>
                </a:defRPr>
              </a:lvl1pPr>
              <a:lvl2pPr algn="l" rtl="0" eaLnBrk="1" fontAlgn="base" hangingPunct="1">
                <a:spcBef>
                  <a:spcPct val="0"/>
                </a:spcBef>
                <a:spcAft>
                  <a:spcPct val="0"/>
                </a:spcAft>
                <a:defRPr sz="3600">
                  <a:solidFill>
                    <a:srgbClr val="004171"/>
                  </a:solidFill>
                  <a:latin typeface="Arial" charset="0"/>
                  <a:ea typeface="ＭＳ Ｐゴシック" pitchFamily="-64" charset="-128"/>
                </a:defRPr>
              </a:lvl2pPr>
              <a:lvl3pPr algn="l" rtl="0" eaLnBrk="1" fontAlgn="base" hangingPunct="1">
                <a:spcBef>
                  <a:spcPct val="0"/>
                </a:spcBef>
                <a:spcAft>
                  <a:spcPct val="0"/>
                </a:spcAft>
                <a:defRPr sz="3600">
                  <a:solidFill>
                    <a:srgbClr val="004171"/>
                  </a:solidFill>
                  <a:latin typeface="Arial" charset="0"/>
                  <a:ea typeface="ＭＳ Ｐゴシック" pitchFamily="-64" charset="-128"/>
                </a:defRPr>
              </a:lvl3pPr>
              <a:lvl4pPr algn="l" rtl="0" eaLnBrk="1" fontAlgn="base" hangingPunct="1">
                <a:spcBef>
                  <a:spcPct val="0"/>
                </a:spcBef>
                <a:spcAft>
                  <a:spcPct val="0"/>
                </a:spcAft>
                <a:defRPr sz="3600">
                  <a:solidFill>
                    <a:srgbClr val="004171"/>
                  </a:solidFill>
                  <a:latin typeface="Arial" charset="0"/>
                  <a:ea typeface="ＭＳ Ｐゴシック" pitchFamily="-64" charset="-128"/>
                </a:defRPr>
              </a:lvl4pPr>
              <a:lvl5pPr algn="l" rtl="0" eaLnBrk="1" fontAlgn="base" hangingPunct="1">
                <a:spcBef>
                  <a:spcPct val="0"/>
                </a:spcBef>
                <a:spcAft>
                  <a:spcPct val="0"/>
                </a:spcAft>
                <a:defRPr sz="3600">
                  <a:solidFill>
                    <a:srgbClr val="004171"/>
                  </a:solidFill>
                  <a:latin typeface="Arial" charset="0"/>
                  <a:ea typeface="ＭＳ Ｐゴシック" pitchFamily="-64" charset="-128"/>
                </a:defRPr>
              </a:lvl5pPr>
              <a:lvl6pPr marL="457083" algn="l" rtl="0" eaLnBrk="1" fontAlgn="base" hangingPunct="1">
                <a:spcBef>
                  <a:spcPct val="0"/>
                </a:spcBef>
                <a:spcAft>
                  <a:spcPct val="0"/>
                </a:spcAft>
                <a:defRPr sz="3600">
                  <a:solidFill>
                    <a:srgbClr val="004171"/>
                  </a:solidFill>
                  <a:latin typeface="Arial" charset="0"/>
                  <a:ea typeface="ＭＳ Ｐゴシック" pitchFamily="-64" charset="-128"/>
                </a:defRPr>
              </a:lvl6pPr>
              <a:lvl7pPr marL="914166" algn="l" rtl="0" eaLnBrk="1" fontAlgn="base" hangingPunct="1">
                <a:spcBef>
                  <a:spcPct val="0"/>
                </a:spcBef>
                <a:spcAft>
                  <a:spcPct val="0"/>
                </a:spcAft>
                <a:defRPr sz="3600">
                  <a:solidFill>
                    <a:srgbClr val="004171"/>
                  </a:solidFill>
                  <a:latin typeface="Arial" charset="0"/>
                  <a:ea typeface="ＭＳ Ｐゴシック" pitchFamily="-64" charset="-128"/>
                </a:defRPr>
              </a:lvl7pPr>
              <a:lvl8pPr marL="1371249" algn="l" rtl="0" eaLnBrk="1" fontAlgn="base" hangingPunct="1">
                <a:spcBef>
                  <a:spcPct val="0"/>
                </a:spcBef>
                <a:spcAft>
                  <a:spcPct val="0"/>
                </a:spcAft>
                <a:defRPr sz="3600">
                  <a:solidFill>
                    <a:srgbClr val="004171"/>
                  </a:solidFill>
                  <a:latin typeface="Arial" charset="0"/>
                  <a:ea typeface="ＭＳ Ｐゴシック" pitchFamily="-64" charset="-128"/>
                </a:defRPr>
              </a:lvl8pPr>
              <a:lvl9pPr marL="1828332" algn="l" rtl="0" eaLnBrk="1" fontAlgn="base" hangingPunct="1">
                <a:spcBef>
                  <a:spcPct val="0"/>
                </a:spcBef>
                <a:spcAft>
                  <a:spcPct val="0"/>
                </a:spcAft>
                <a:defRPr sz="3600">
                  <a:solidFill>
                    <a:srgbClr val="004171"/>
                  </a:solidFill>
                  <a:latin typeface="Arial" charset="0"/>
                  <a:ea typeface="ＭＳ Ｐゴシック" pitchFamily="-64" charset="-128"/>
                </a:defRPr>
              </a:lvl9pPr>
            </a:lstStyle>
            <a:p>
              <a:r>
                <a:rPr lang="en-US" sz="2000" b="1" kern="0" dirty="0">
                  <a:solidFill>
                    <a:schemeClr val="tx1"/>
                  </a:solidFill>
                  <a:latin typeface="Arial" panose="020B0604020202020204" pitchFamily="34" charset="0"/>
                  <a:cs typeface="Arial" panose="020B0604020202020204" pitchFamily="34" charset="0"/>
                </a:rPr>
                <a:t>National Transport Commission</a:t>
              </a:r>
              <a:endParaRPr lang="en-AU" sz="2000" b="1" kern="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7227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1693</Words>
  <Application>Microsoft Macintosh PowerPoint</Application>
  <PresentationFormat>On-screen Show (16:9)</PresentationFormat>
  <Paragraphs>102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Reform Driven Innovation</vt:lpstr>
      <vt:lpstr>PowerPoint Presentation</vt:lpstr>
      <vt:lpstr>Drivers of change</vt:lpstr>
      <vt:lpstr>Potential benefits of  tech/data led change</vt:lpstr>
      <vt:lpstr>Future heavy vehicle technology</vt:lpstr>
      <vt:lpstr>Regulation in an era of rapid change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McKinnon</dc:creator>
  <cp:lastModifiedBy>Robert Perkins</cp:lastModifiedBy>
  <cp:revision>29</cp:revision>
  <dcterms:created xsi:type="dcterms:W3CDTF">2018-04-30T00:15:46Z</dcterms:created>
  <dcterms:modified xsi:type="dcterms:W3CDTF">2018-05-06T23:13:58Z</dcterms:modified>
</cp:coreProperties>
</file>